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691" r:id="rId9"/>
  </p:sldMasterIdLst>
  <p:notesMasterIdLst>
    <p:notesMasterId r:id="rId13"/>
  </p:notesMasterIdLst>
  <p:handoutMasterIdLst>
    <p:handoutMasterId r:id="rId11"/>
  </p:handoutMasterIdLst>
  <p:sldIdLst>
    <p:sldId id="300" r:id="rId15"/>
    <p:sldId id="299" r:id="rId16"/>
    <p:sldId id="298" r:id="rId17"/>
    <p:sldId id="304" r:id="rId18"/>
    <p:sldId id="303" r:id="rId19"/>
    <p:sldId id="302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</p:sldIdLst>
  <p:sldSz cx="9906000" cy="6858000"/>
  <p:notesSz cx="6882130" cy="10003155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2D200454-40CA-4A62-9FC3-DE9A4176ACB9}">
      <p15:notesGuideLst xmlns:p15="http://schemas.microsoft.com/office/powerpoint/2012/main">
        <p15:guide id="1" orient="horz" pos="3151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  <p:ext uri="{EFAFB233-063F-42B5-8137-9DF3F51BA10A}">
      <p15:sldGuideLst xmlns:p15="http://schemas.microsoft.com/office/powerpoint/2012/main">
        <p15:guide id="1" orient="horz" pos="2157" userDrawn="0">
          <p15:clr>
            <a:srgbClr val="A4A3A4"/>
          </p15:clr>
        </p15:guide>
        <p15:guide id="2" pos="3117" userDrawn="0">
          <p15:clr>
            <a:srgbClr val="A4A3A4"/>
          </p15:clr>
        </p15:guide>
        <p15:guide id="3" pos="169" userDrawn="1">
          <p15:clr>
            <a:srgbClr val="A4A3A4"/>
          </p15:clr>
        </p15:guide>
        <p15:guide id="4" pos="6065" userDrawn="1">
          <p15:clr>
            <a:srgbClr val="A4A3A4"/>
          </p15:clr>
        </p15:guide>
      </p15:sldGuideLst>
    </p:ext>
  </p:extLst>
  <p:embeddedFontLst>
    <p:embeddedFont>
      <p:font typeface="나눔고딕 ExtraBold" panose="020B0600000101010101" pitchFamily="0" charset="-127">
        <p:bold r:id="rId5"/>
      </p:font>
    </p:embeddedFont>
    <p:embeddedFont>
      <p:font typeface="나눔바른고딕" panose="020B0600000101010101" pitchFamily="0" charset="-127">
        <p:regular r:id="rId4"/>
        <p:bold r:id="rId3"/>
      </p:font>
    </p:embeddedFont>
    <p:embeddedFont>
      <p:font typeface="맑은 고딕" panose="020B0503020000020004" pitchFamily="50" charset="-127">
        <p:regular r:id="rId2"/>
        <p:bold r:id="rId6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293441"/>
    <a:srgbClr val="175F6B"/>
    <a:srgbClr val="445C77"/>
    <a:srgbClr val="5575A5"/>
    <a:srgbClr val="7DD4E3"/>
    <a:srgbClr val="006378"/>
    <a:srgbClr val="228C9E"/>
    <a:srgbClr val="35BDD4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8359" autoAdjust="0"/>
    <p:restoredTop sz="99320" autoAdjust="0"/>
  </p:normalViewPr>
  <p:slideViewPr>
    <p:cSldViewPr snapToGrid="1" snapToObjects="1">
      <p:cViewPr varScale="1">
        <p:scale>
          <a:sx n="60" d="100"/>
          <a:sy n="60" d="100"/>
        </p:scale>
        <p:origin x="1524" y="48"/>
      </p:cViewPr>
      <p:guideLst>
        <p:guide orient="horz" pos="2157"/>
        <p:guide pos="3117"/>
        <p:guide pos="169"/>
        <p:guide pos="60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1" snapToObjects="1">
      <p:cViewPr varScale="1">
        <p:scale>
          <a:sx n="75" d="100"/>
          <a:sy n="75" d="100"/>
        </p:scale>
        <p:origin x="-2730" y="-90"/>
      </p:cViewPr>
      <p:guideLst>
        <p:guide orient="horz" pos="2157"/>
        <p:guide pos="3117"/>
        <p:guide pos="169"/>
        <p:guide pos="6065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" Type="http://schemas.openxmlformats.org/officeDocument/2006/relationships/font" Target="fonts/font8.fntdata"></Relationship><Relationship Id="rId3" Type="http://schemas.openxmlformats.org/officeDocument/2006/relationships/font" Target="fonts/font3.fntdata"></Relationship><Relationship Id="rId4" Type="http://schemas.openxmlformats.org/officeDocument/2006/relationships/font" Target="fonts/font2.fntdata"></Relationship><Relationship Id="rId5" Type="http://schemas.openxmlformats.org/officeDocument/2006/relationships/font" Target="fonts/font1.fntdata"></Relationship><Relationship Id="rId6" Type="http://schemas.openxmlformats.org/officeDocument/2006/relationships/font" Target="fonts/font9.fntdata"></Relationship><Relationship Id="rId9" Type="http://schemas.openxmlformats.org/officeDocument/2006/relationships/slideMaster" Target="slideMasters/slideMaster1.xml"></Relationship><Relationship Id="rId10" Type="http://schemas.openxmlformats.org/officeDocument/2006/relationships/theme" Target="theme/theme1.xml"></Relationship><Relationship Id="rId11" Type="http://schemas.openxmlformats.org/officeDocument/2006/relationships/handoutMaster" Target="handoutMasters/handoutMaster1.xml"></Relationship><Relationship Id="rId13" Type="http://schemas.openxmlformats.org/officeDocument/2006/relationships/notesMaster" Target="notesMasters/notesMaster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viewProps" Target="viewProps.xml"></Relationship><Relationship Id="rId33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82119" cy="50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16" tIns="45909" rIns="91816" bIns="45909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8102" y="0"/>
            <a:ext cx="2982119" cy="50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16" tIns="45909" rIns="91816" bIns="4590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500961"/>
            <a:ext cx="2982119" cy="50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16" tIns="45909" rIns="91816" bIns="45909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8102" y="9500961"/>
            <a:ext cx="2982119" cy="50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16" tIns="45909" rIns="91816" bIns="4590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852C77B-CEAE-4A98-84AB-CB70E7CF75B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58532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119" cy="500142"/>
          </a:xfrm>
          <a:prstGeom prst="rect">
            <a:avLst/>
          </a:prstGeom>
        </p:spPr>
        <p:txBody>
          <a:bodyPr vert="horz" lIns="91816" tIns="45909" rIns="91816" bIns="45909" rtlCol="0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500142"/>
          </a:xfrm>
          <a:prstGeom prst="rect">
            <a:avLst/>
          </a:prstGeom>
        </p:spPr>
        <p:txBody>
          <a:bodyPr vert="horz" lIns="91816" tIns="45909" rIns="91816" bIns="45909" rtlCol="0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990817D5-5BFA-480D-B185-F03A08F0CDAE}" type="datetimeFigureOut">
              <a:rPr lang="ko-KR" altLang="en-US"/>
              <a:pPr>
                <a:defRPr/>
              </a:pPr>
              <a:t>2025-03-12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750888"/>
            <a:ext cx="5414963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816" tIns="45909" rIns="91816" bIns="45909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182" y="4751349"/>
            <a:ext cx="5505450" cy="4501277"/>
          </a:xfrm>
          <a:prstGeom prst="rect">
            <a:avLst/>
          </a:prstGeom>
        </p:spPr>
        <p:txBody>
          <a:bodyPr vert="horz" lIns="91816" tIns="45909" rIns="91816" bIns="45909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500961"/>
            <a:ext cx="2982119" cy="500142"/>
          </a:xfrm>
          <a:prstGeom prst="rect">
            <a:avLst/>
          </a:prstGeom>
        </p:spPr>
        <p:txBody>
          <a:bodyPr vert="horz" lIns="91816" tIns="45909" rIns="91816" bIns="45909" rtlCol="0" anchor="b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98102" y="9500961"/>
            <a:ext cx="2982119" cy="500142"/>
          </a:xfrm>
          <a:prstGeom prst="rect">
            <a:avLst/>
          </a:prstGeom>
        </p:spPr>
        <p:txBody>
          <a:bodyPr vert="horz" lIns="91816" tIns="45909" rIns="91816" bIns="45909" rtlCol="0" anchor="b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5EBEA7B1-B0C3-45DA-A82D-0607303C732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2072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"/>
          <p:cNvSpPr>
            <a:spLocks noChangeArrowheads="1"/>
          </p:cNvSpPr>
          <p:nvPr userDrawn="1"/>
        </p:nvSpPr>
        <p:spPr bwMode="auto">
          <a:xfrm>
            <a:off x="5118100" y="6532564"/>
            <a:ext cx="536575" cy="223837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7"/>
          <p:cNvSpPr txBox="1">
            <a:spLocks/>
          </p:cNvSpPr>
          <p:nvPr userDrawn="1"/>
        </p:nvSpPr>
        <p:spPr>
          <a:xfrm>
            <a:off x="4017434" y="6461126"/>
            <a:ext cx="1910689" cy="568325"/>
          </a:xfrm>
          <a:prstGeom prst="rect">
            <a:avLst/>
          </a:prstGeom>
        </p:spPr>
        <p:txBody>
          <a:bodyPr lIns="99569" tIns="49785" rIns="99569" bIns="49785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b="1" kern="1200">
                <a:solidFill>
                  <a:schemeClr val="tx1"/>
                </a:solidFill>
                <a:latin typeface="Rix고딕 L" pitchFamily="18" charset="-127"/>
                <a:ea typeface="Rix고딕 L" pitchFamily="18" charset="-127"/>
                <a:cs typeface="+mn-cs"/>
              </a:defRPr>
            </a:lvl1pPr>
            <a:lvl2pPr marL="456292" indent="-36445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Rix고딕 L" pitchFamily="18" charset="-127"/>
                <a:ea typeface="Rix고딕 L" pitchFamily="18" charset="-127"/>
                <a:cs typeface="+mn-cs"/>
              </a:defRPr>
            </a:lvl2pPr>
            <a:lvl3pPr marL="914042" indent="-74348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Rix고딕 L" pitchFamily="18" charset="-127"/>
                <a:ea typeface="Rix고딕 L" pitchFamily="18" charset="-127"/>
                <a:cs typeface="+mn-cs"/>
              </a:defRPr>
            </a:lvl3pPr>
            <a:lvl4pPr marL="1370333" indent="-110793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Rix고딕 L" pitchFamily="18" charset="-127"/>
                <a:ea typeface="Rix고딕 L" pitchFamily="18" charset="-127"/>
                <a:cs typeface="+mn-cs"/>
              </a:defRPr>
            </a:lvl4pPr>
            <a:lvl5pPr marL="1828083" indent="-148696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Rix고딕 L" pitchFamily="18" charset="-127"/>
                <a:ea typeface="Rix고딕 L" pitchFamily="18" charset="-127"/>
                <a:cs typeface="+mn-cs"/>
              </a:defRPr>
            </a:lvl5pPr>
            <a:lvl6pPr marL="2099234" algn="l" defTabSz="839694" rtl="0" eaLnBrk="1" latinLnBrk="1" hangingPunct="1">
              <a:defRPr kumimoji="1" sz="1000" kern="1200">
                <a:solidFill>
                  <a:schemeClr val="tx1"/>
                </a:solidFill>
                <a:latin typeface="Rix고딕 L" pitchFamily="18" charset="-127"/>
                <a:ea typeface="Rix고딕 L" pitchFamily="18" charset="-127"/>
                <a:cs typeface="+mn-cs"/>
              </a:defRPr>
            </a:lvl6pPr>
            <a:lvl7pPr marL="2519081" algn="l" defTabSz="839694" rtl="0" eaLnBrk="1" latinLnBrk="1" hangingPunct="1">
              <a:defRPr kumimoji="1" sz="1000" kern="1200">
                <a:solidFill>
                  <a:schemeClr val="tx1"/>
                </a:solidFill>
                <a:latin typeface="Rix고딕 L" pitchFamily="18" charset="-127"/>
                <a:ea typeface="Rix고딕 L" pitchFamily="18" charset="-127"/>
                <a:cs typeface="+mn-cs"/>
              </a:defRPr>
            </a:lvl7pPr>
            <a:lvl8pPr marL="2938927" algn="l" defTabSz="839694" rtl="0" eaLnBrk="1" latinLnBrk="1" hangingPunct="1">
              <a:defRPr kumimoji="1" sz="1000" kern="1200">
                <a:solidFill>
                  <a:schemeClr val="tx1"/>
                </a:solidFill>
                <a:latin typeface="Rix고딕 L" pitchFamily="18" charset="-127"/>
                <a:ea typeface="Rix고딕 L" pitchFamily="18" charset="-127"/>
                <a:cs typeface="+mn-cs"/>
              </a:defRPr>
            </a:lvl8pPr>
            <a:lvl9pPr marL="3358774" algn="l" defTabSz="839694" rtl="0" eaLnBrk="1" latinLnBrk="1" hangingPunct="1">
              <a:defRPr kumimoji="1" sz="1000" kern="1200">
                <a:solidFill>
                  <a:schemeClr val="tx1"/>
                </a:solidFill>
                <a:latin typeface="Rix고딕 L" pitchFamily="18" charset="-127"/>
                <a:ea typeface="Rix고딕 L" pitchFamily="18" charset="-127"/>
                <a:cs typeface="+mn-cs"/>
              </a:defRPr>
            </a:lvl9pPr>
          </a:lstStyle>
          <a:p>
            <a:pPr>
              <a:defRPr/>
            </a:pPr>
            <a:fld id="{95631B65-E6D5-4CBC-BA4B-F51FB262ECC2}" type="slidenum">
              <a:rPr lang="ko-KR" altLang="en-US" sz="9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defRPr/>
              </a:pPr>
              <a:t>‹#›</a:t>
            </a:fld>
            <a:endParaRPr lang="ko-KR" altLang="en-US" sz="900" b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673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79457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Rix고딕 M" panose="02020603020101020101" pitchFamily="18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837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6279148" y="78533"/>
            <a:ext cx="3626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인공지능개발 양성과정</a:t>
            </a:r>
            <a:r>
              <a:rPr lang="en-US" altLang="ko-KR" sz="120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120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딥러닝 산출물</a:t>
            </a:r>
            <a:endParaRPr lang="ko-KR" altLang="en-US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2.jpeg"></Relationship><Relationship Id="rId3" Type="http://schemas.openxmlformats.org/officeDocument/2006/relationships/slideLayout" Target="../slideLayouts/slideLayout2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fImage673635185724.png"></Relationship><Relationship Id="rId4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22.png"></Relationship><Relationship Id="rId5" Type="http://schemas.openxmlformats.org/officeDocument/2006/relationships/image" Target="../media/fImage497365841478.png"></Relationship><Relationship Id="rId6" Type="http://schemas.openxmlformats.org/officeDocument/2006/relationships/image" Target="../media/fImage333095859358.png"></Relationship><Relationship Id="rId7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22.png"></Relationship><Relationship Id="rId4" Type="http://schemas.openxmlformats.org/officeDocument/2006/relationships/image" Target="../media/fImage212006036962.png"></Relationship><Relationship Id="rId5" Type="http://schemas.openxmlformats.org/officeDocument/2006/relationships/image" Target="../media/fImage796746044464.png"></Relationship><Relationship Id="rId6" Type="http://schemas.openxmlformats.org/officeDocument/2006/relationships/slideLayout" Target="../slideLayouts/slideLayout1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image22.png"></Relationship><Relationship Id="rId4" Type="http://schemas.openxmlformats.org/officeDocument/2006/relationships/image" Target="../media/fImage248536575705.png"></Relationship><Relationship Id="rId5" Type="http://schemas.openxmlformats.org/officeDocument/2006/relationships/image" Target="../media/fImage438436588145.png"></Relationship><Relationship Id="rId6" Type="http://schemas.openxmlformats.org/officeDocument/2006/relationships/image" Target="../media/fImage312816593281.png"></Relationship><Relationship Id="rId7" Type="http://schemas.openxmlformats.org/officeDocument/2006/relationships/image" Target="../media/fImage204436606827.png"></Relationship><Relationship Id="rId8" Type="http://schemas.openxmlformats.org/officeDocument/2006/relationships/image" Target="../media/fImage238946619961.png"></Relationship><Relationship Id="rId9" Type="http://schemas.openxmlformats.org/officeDocument/2006/relationships/image" Target="../media/fImage30264662491.png"></Relationship><Relationship Id="rId10" Type="http://schemas.openxmlformats.org/officeDocument/2006/relationships/image" Target="../media/fImage251216632995.png"></Relationship><Relationship Id="rId11" Type="http://schemas.openxmlformats.org/officeDocument/2006/relationships/image" Target="../media/fImage297526641942.png"></Relationship><Relationship Id="rId12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22.png"></Relationship><Relationship Id="rId4" Type="http://schemas.openxmlformats.org/officeDocument/2006/relationships/image" Target="../media/fImage933036834827.png"></Relationship><Relationship Id="rId5" Type="http://schemas.openxmlformats.org/officeDocument/2006/relationships/image" Target="../media/fImage999626845436.png"></Relationship><Relationship Id="rId6" Type="http://schemas.openxmlformats.org/officeDocument/2006/relationships/slideLayout" Target="../slideLayouts/slideLayout1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image22.png"></Relationship><Relationship Id="rId4" Type="http://schemas.openxmlformats.org/officeDocument/2006/relationships/image" Target="../media/fImage1942258162391.png"></Relationship><Relationship Id="rId5" Type="http://schemas.openxmlformats.org/officeDocument/2006/relationships/image" Target="../media/fImage1278568174604.png"></Relationship><Relationship Id="rId6" Type="http://schemas.openxmlformats.org/officeDocument/2006/relationships/slideLayout" Target="../slideLayouts/slideLayout1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image22.png"></Relationship><Relationship Id="rId4" Type="http://schemas.openxmlformats.org/officeDocument/2006/relationships/image" Target="../media/fImage232637373902.png"></Relationship><Relationship Id="rId5" Type="http://schemas.openxmlformats.org/officeDocument/2006/relationships/image" Target="../media/fImage3825738153.png"></Relationship><Relationship Id="rId6" Type="http://schemas.openxmlformats.org/officeDocument/2006/relationships/image" Target="../media/fImage3946739292.png"></Relationship><Relationship Id="rId7" Type="http://schemas.openxmlformats.org/officeDocument/2006/relationships/image" Target="../media/fImage1192007402382.png"></Relationship><Relationship Id="rId8" Type="http://schemas.openxmlformats.org/officeDocument/2006/relationships/image" Target="../media/fImage1423357417421.png"></Relationship><Relationship Id="rId9" Type="http://schemas.openxmlformats.org/officeDocument/2006/relationships/slideLayout" Target="../slideLayouts/slideLayout1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image22.png"></Relationship><Relationship Id="rId3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8" Type="http://schemas.openxmlformats.org/officeDocument/2006/relationships/image" Target="../media/image9.png"></Relationship><Relationship Id="rId3" Type="http://schemas.openxmlformats.org/officeDocument/2006/relationships/image" Target="../media/image4.png"></Relationship><Relationship Id="rId7" Type="http://schemas.openxmlformats.org/officeDocument/2006/relationships/image" Target="../media/image8.png"></Relationship><Relationship Id="rId12" Type="http://schemas.openxmlformats.org/officeDocument/2006/relationships/image" Target="../media/image13.png"></Relationship><Relationship Id="rId2" Type="http://schemas.openxmlformats.org/officeDocument/2006/relationships/image" Target="../media/image3.png"></Relationship><Relationship Id="rId6" Type="http://schemas.openxmlformats.org/officeDocument/2006/relationships/image" Target="../media/image7.png"></Relationship><Relationship Id="rId11" Type="http://schemas.openxmlformats.org/officeDocument/2006/relationships/image" Target="../media/image12.png"></Relationship><Relationship Id="rId5" Type="http://schemas.openxmlformats.org/officeDocument/2006/relationships/image" Target="../media/image6.png"></Relationship><Relationship Id="rId10" Type="http://schemas.openxmlformats.org/officeDocument/2006/relationships/image" Target="../media/image11.png"></Relationship><Relationship Id="rId4" Type="http://schemas.openxmlformats.org/officeDocument/2006/relationships/image" Target="../media/image5.png"></Relationship><Relationship Id="rId9" Type="http://schemas.openxmlformats.org/officeDocument/2006/relationships/image" Target="../media/image10.png"></Relationship><Relationship Id="rId13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fImage5404028541.png"></Relationship><Relationship Id="rId4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fImage262733028467.png"></Relationship><Relationship Id="rId4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fImage323073846334.png"></Relationship><Relationship Id="rId4" Type="http://schemas.openxmlformats.org/officeDocument/2006/relationships/image" Target="../media/fImage344823856500.png"></Relationship><Relationship Id="rId5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6" Type="http://schemas.openxmlformats.org/officeDocument/2006/relationships/image" Target="../media/fImage804104689169.png"></Relationship><Relationship Id="rId7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9530"/>
            <a:ext cx="9918065" cy="689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 flipV="1">
            <a:off x="848360" y="1557020"/>
            <a:ext cx="5760720" cy="79375"/>
            <a:chOff x="848360" y="1557020"/>
            <a:chExt cx="5760720" cy="79375"/>
          </a:xfrm>
        </p:grpSpPr>
        <p:sp>
          <p:nvSpPr>
            <p:cNvPr id="14" name="직사각형 13"/>
            <p:cNvSpPr/>
            <p:nvPr/>
          </p:nvSpPr>
          <p:spPr>
            <a:xfrm>
              <a:off x="848360" y="1557020"/>
              <a:ext cx="5760720" cy="787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611755" y="1557020"/>
              <a:ext cx="2233930" cy="78740"/>
            </a:xfrm>
            <a:prstGeom prst="rect">
              <a:avLst/>
            </a:prstGeom>
            <a:solidFill>
              <a:srgbClr val="E8C9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TextBox 34"/>
          <p:cNvSpPr txBox="1">
            <a:spLocks noChangeArrowheads="1"/>
          </p:cNvSpPr>
          <p:nvPr/>
        </p:nvSpPr>
        <p:spPr bwMode="auto">
          <a:xfrm>
            <a:off x="757555" y="1763395"/>
            <a:ext cx="6550660" cy="645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latin typeface="KoPub돋움체 Bold" charset="0"/>
                <a:ea typeface="KoPub돋움체 Bold" charset="0"/>
              </a:rPr>
              <a:t>세계 </a:t>
            </a:r>
            <a:r>
              <a:rPr lang="ko-KR" altLang="en-US" sz="3600">
                <a:latin typeface="KoPub돋움체 Bold" charset="0"/>
                <a:ea typeface="KoPub돋움체 Bold" charset="0"/>
              </a:rPr>
              <a:t>주</a:t>
            </a:r>
            <a:r>
              <a:rPr lang="ko-KR" altLang="en-US" sz="3600">
                <a:latin typeface="KoPub돋움체 Bold" charset="0"/>
                <a:ea typeface="KoPub돋움체 Bold" charset="0"/>
              </a:rPr>
              <a:t>요 </a:t>
            </a:r>
            <a:r>
              <a:rPr lang="ko-KR" altLang="en-US" sz="3600">
                <a:latin typeface="KoPub돋움체 Bold" charset="0"/>
                <a:ea typeface="KoPub돋움체 Bold" charset="0"/>
              </a:rPr>
              <a:t>물</a:t>
            </a:r>
            <a:r>
              <a:rPr lang="ko-KR" altLang="en-US" sz="3600">
                <a:latin typeface="KoPub돋움체 Bold" charset="0"/>
                <a:ea typeface="KoPub돋움체 Bold" charset="0"/>
              </a:rPr>
              <a:t>가 </a:t>
            </a:r>
            <a:r>
              <a:rPr lang="ko-KR" altLang="en-US" sz="3600">
                <a:latin typeface="KoPub돋움체 Bold" charset="0"/>
                <a:ea typeface="KoPub돋움체 Bold" charset="0"/>
              </a:rPr>
              <a:t>지</a:t>
            </a:r>
            <a:r>
              <a:rPr lang="ko-KR" altLang="en-US" sz="3600">
                <a:latin typeface="KoPub돋움체 Bold" charset="0"/>
                <a:ea typeface="KoPub돋움체 Bold" charset="0"/>
              </a:rPr>
              <a:t>수 </a:t>
            </a:r>
            <a:r>
              <a:rPr lang="ko-KR" altLang="en-US" sz="3600">
                <a:latin typeface="KoPub돋움체 Bold" charset="0"/>
                <a:ea typeface="KoPub돋움체 Bold" charset="0"/>
              </a:rPr>
              <a:t>예</a:t>
            </a:r>
            <a:r>
              <a:rPr lang="ko-KR" altLang="en-US" sz="3600">
                <a:latin typeface="KoPub돋움체 Bold" charset="0"/>
                <a:ea typeface="KoPub돋움체 Bold" charset="0"/>
              </a:rPr>
              <a:t>측 및 </a:t>
            </a:r>
            <a:r>
              <a:rPr lang="ko-KR" altLang="en-US" sz="3600">
                <a:latin typeface="KoPub돋움체 Bold" charset="0"/>
                <a:ea typeface="KoPub돋움체 Bold" charset="0"/>
              </a:rPr>
              <a:t>시각</a:t>
            </a:r>
            <a:r>
              <a:rPr lang="ko-KR" altLang="en-US" sz="3600">
                <a:latin typeface="KoPub돋움체 Bold" charset="0"/>
                <a:ea typeface="KoPub돋움체 Bold" charset="0"/>
              </a:rPr>
              <a:t>화</a:t>
            </a:r>
            <a:endParaRPr lang="ko-KR" altLang="en-US" sz="3600">
              <a:latin typeface="KoPub돋움체 Bold" charset="0"/>
              <a:ea typeface="KoPub돋움체 Bold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0E398-E062-B423-8026-5AB05715A48C}"/>
              </a:ext>
            </a:extLst>
          </p:cNvPr>
          <p:cNvSpPr txBox="1"/>
          <p:nvPr/>
        </p:nvSpPr>
        <p:spPr>
          <a:xfrm>
            <a:off x="848360" y="4173220"/>
            <a:ext cx="1691005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18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작성자 </a:t>
            </a:r>
            <a:r>
              <a:rPr lang="en-US" altLang="ko-KR" sz="18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: </a:t>
            </a:r>
            <a:r>
              <a:rPr lang="ko-KR" altLang="ko-KR" sz="18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채민병</a:t>
            </a:r>
            <a:endParaRPr lang="ko-KR" altLang="en-US" sz="18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B14B2-F4CC-1F7B-948D-705C7979D2AE}"/>
              </a:ext>
            </a:extLst>
          </p:cNvPr>
          <p:cNvSpPr txBox="1"/>
          <p:nvPr/>
        </p:nvSpPr>
        <p:spPr>
          <a:xfrm>
            <a:off x="7102475" y="19050"/>
            <a:ext cx="2548890" cy="338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인공지능개발 양성과정</a:t>
            </a:r>
            <a:endParaRPr lang="ko-KR" altLang="en-US" sz="16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999CD12-6074-3A68-A1F9-5337196B40F8}"/>
              </a:ext>
            </a:extLst>
          </p:cNvPr>
          <p:cNvSpPr/>
          <p:nvPr/>
        </p:nvSpPr>
        <p:spPr bwMode="auto">
          <a:xfrm>
            <a:off x="6277610" y="3861435"/>
            <a:ext cx="1153795" cy="1153795"/>
          </a:xfrm>
          <a:prstGeom prst="ellipse">
            <a:avLst/>
          </a:prstGeom>
          <a:solidFill>
            <a:srgbClr val="E2EAE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</a:t>
            </a:r>
            <a:br>
              <a:rPr kumimoji="1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kumimoji="1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Project</a:t>
            </a: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232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>
          <a:extLst>
            <a:ext uri="{FF2B5EF4-FFF2-40B4-BE49-F238E27FC236}">
              <a16:creationId xmlns:a16="http://schemas.microsoft.com/office/drawing/2014/main" id="{057292D1-D8D8-AF72-83E9-D1146927A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743DBBF5-C155-DED9-2F5E-5F81F3AE5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15" y="180340"/>
            <a:ext cx="310515" cy="399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>
              <a:buFontTx/>
              <a:buNone/>
            </a:pPr>
            <a:r>
              <a:rPr lang="en-US" altLang="ko-KR" sz="2000">
                <a:latin typeface="KoPub돋움체 Bold" charset="0"/>
                <a:ea typeface="KoPub돋움체 Bold" charset="0"/>
              </a:rPr>
              <a:t>4. </a:t>
            </a:r>
            <a:r>
              <a:rPr lang="ko-KR" altLang="en-US" sz="2000">
                <a:latin typeface="KoPub돋움체 Bold" charset="0"/>
                <a:ea typeface="KoPub돋움체 Bold" charset="0"/>
              </a:rPr>
              <a:t>주요 </a:t>
            </a:r>
            <a:r>
              <a:rPr lang="ko-KR" altLang="en-US" sz="2000">
                <a:latin typeface="KoPub돋움체 Bold" charset="0"/>
                <a:ea typeface="KoPub돋움체 Bold" charset="0"/>
              </a:rPr>
              <a:t>개발과정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6" name="모서리가 둥근 직사각형 46">
            <a:extLst>
              <a:ext uri="{FF2B5EF4-FFF2-40B4-BE49-F238E27FC236}">
                <a16:creationId xmlns:a16="http://schemas.microsoft.com/office/drawing/2014/main" id="{A4B45092-F94F-E7EF-E211-92A5C070827F}"/>
              </a:ext>
            </a:extLst>
          </p:cNvPr>
          <p:cNvSpPr/>
          <p:nvPr/>
        </p:nvSpPr>
        <p:spPr>
          <a:xfrm>
            <a:off x="417195" y="949960"/>
            <a:ext cx="4088130" cy="534035"/>
          </a:xfrm>
          <a:prstGeom prst="roundRect">
            <a:avLst>
              <a:gd name="adj" fmla="val 50000"/>
            </a:avLst>
          </a:prstGeom>
          <a:solidFill>
            <a:srgbClr val="005094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fontAlgn="auto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>
                <a:solidFill>
                  <a:srgbClr val="FFFFFF"/>
                </a:solidFill>
                <a:latin typeface="KoPub돋움체 Bold" charset="0"/>
                <a:ea typeface="KoPub돋움체 Bold" charset="0"/>
              </a:rPr>
              <a:t>시계열 데이터 생성</a:t>
            </a:r>
            <a:endParaRPr lang="ko-KR" altLang="en-US">
              <a:solidFill>
                <a:srgbClr val="FFFFFF"/>
              </a:solidFill>
              <a:latin typeface="KoPub돋움체 Bold" charset="0"/>
              <a:ea typeface="KoPub돋움체 Bold" charset="0"/>
            </a:endParaRPr>
          </a:p>
        </p:txBody>
      </p:sp>
      <p:pic>
        <p:nvPicPr>
          <p:cNvPr id="7" name="그림 14" descr="C:/Users/human-03/AppData/Roaming/PolarisOffice/ETemp/27492_18601488/fImage67363518572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92760" y="1681480"/>
            <a:ext cx="8681720" cy="4410075"/>
          </a:xfrm>
          <a:prstGeom prst="rect"/>
          <a:noFill/>
        </p:spPr>
      </p:pic>
      <p:sp>
        <p:nvSpPr>
          <p:cNvPr id="8" name="텍스트 상자 5"/>
          <p:cNvSpPr txBox="1">
            <a:spLocks/>
          </p:cNvSpPr>
          <p:nvPr/>
        </p:nvSpPr>
        <p:spPr>
          <a:xfrm rot="0">
            <a:off x="6697980" y="2423795"/>
            <a:ext cx="2734945" cy="277495"/>
          </a:xfrm>
          <a:prstGeom prst="rect"/>
          <a:noFill/>
        </p:spPr>
        <p:txBody>
          <a:bodyPr wrap="square" lIns="0" tIns="0" rIns="0" bIns="0" vert="horz" anchor="t">
            <a:spAutoFit/>
          </a:bodyPr>
          <a:lstStyle/>
          <a:p>
            <a:pPr marL="0" indent="0" algn="l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347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>
          <a:extLst>
            <a:ext uri="{FF2B5EF4-FFF2-40B4-BE49-F238E27FC236}">
              <a16:creationId xmlns:a16="http://schemas.microsoft.com/office/drawing/2014/main" id="{0DBAD0F7-7E1A-BC04-15F3-F52DC7364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D2918F16-D309-8A21-29AE-33EF72FBA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15" y="180340"/>
            <a:ext cx="1875155" cy="399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>
              <a:buFontTx/>
              <a:buNone/>
            </a:pPr>
            <a:r>
              <a:rPr lang="en-US" altLang="ko-KR" sz="2000">
                <a:latin typeface="KoPub돋움체 Bold" charset="0"/>
                <a:ea typeface="KoPub돋움체 Bold" charset="0"/>
              </a:rPr>
              <a:t>4. </a:t>
            </a:r>
            <a:r>
              <a:rPr lang="ko-KR" altLang="en-US" sz="2000">
                <a:latin typeface="KoPub돋움체 Bold" charset="0"/>
                <a:ea typeface="KoPub돋움체 Bold" charset="0"/>
              </a:rPr>
              <a:t>주요 </a:t>
            </a:r>
            <a:r>
              <a:rPr lang="ko-KR" altLang="en-US" sz="2000">
                <a:latin typeface="KoPub돋움체 Bold" charset="0"/>
                <a:ea typeface="KoPub돋움체 Bold" charset="0"/>
              </a:rPr>
              <a:t>개발과정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6" name="모서리가 둥근 직사각형 46">
            <a:extLst>
              <a:ext uri="{FF2B5EF4-FFF2-40B4-BE49-F238E27FC236}">
                <a16:creationId xmlns:a16="http://schemas.microsoft.com/office/drawing/2014/main" id="{4C4618CB-20A2-0E69-E3F8-D44BF9E3A78E}"/>
              </a:ext>
            </a:extLst>
          </p:cNvPr>
          <p:cNvSpPr/>
          <p:nvPr/>
        </p:nvSpPr>
        <p:spPr>
          <a:xfrm>
            <a:off x="417195" y="949960"/>
            <a:ext cx="4088130" cy="534035"/>
          </a:xfrm>
          <a:prstGeom prst="roundRect">
            <a:avLst>
              <a:gd name="adj" fmla="val 50000"/>
            </a:avLst>
          </a:prstGeom>
          <a:solidFill>
            <a:srgbClr val="005094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fontAlgn="auto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>
                <a:solidFill>
                  <a:srgbClr val="FFFFFF"/>
                </a:solidFill>
                <a:latin typeface="KoPub돋움체 Bold" charset="0"/>
                <a:ea typeface="KoPub돋움체 Bold" charset="0"/>
              </a:rPr>
              <a:t>모델 구성 및 학습</a:t>
            </a:r>
            <a:endParaRPr lang="ko-KR" altLang="en-US">
              <a:solidFill>
                <a:srgbClr val="FFFFFF"/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 rot="0">
            <a:off x="692150" y="1645285"/>
            <a:ext cx="8522970" cy="710565"/>
          </a:xfrm>
          <a:prstGeom prst="rect"/>
        </p:spPr>
        <p:txBody>
          <a:bodyPr wrap="square" lIns="91440" tIns="45720" rIns="91440" bIns="45720" numCol="1" vert="horz" anchor="t">
            <a:spAutoFit/>
            <a:scene3d>
              <a:camera prst="orthographicFront"/>
              <a:lightRig rig="threePt" dir="t"/>
            </a:scene3d>
            <a:sp3d prstMaterial="warmMatte">
              <a:bevelT w="0" h="76200" prst="circle"/>
            </a:sp3d>
          </a:bodyPr>
          <a:lstStyle/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buSzPct val="120000"/>
              <a:buBlip>
                <a:blip r:embed="rId2"/>
              </a:buBlip>
              <a:defRPr/>
            </a:pPr>
            <a:r>
              <a:rPr lang="ko-KR" altLang="en-US" sz="1400" spc="-7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LSTM모델보다 더 빠른 GRU 모델을 선택하여 간단하게 데이터를 학습함</a:t>
            </a: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ko-KR" altLang="en-US" sz="1400" spc="-7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컴파일의 경우는 mse와 mae로 성능을 확인하되 손실함수에 덜 민감한 Huber()를 선택함</a:t>
            </a: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CDA45A9-A1B2-88F7-0A62-FE0A2D084CBE}"/>
              </a:ext>
            </a:extLst>
          </p:cNvPr>
          <p:cNvSpPr/>
          <p:nvPr/>
        </p:nvSpPr>
        <p:spPr>
          <a:xfrm>
            <a:off x="778510" y="4883785"/>
            <a:ext cx="8522970" cy="30734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spAutoFit/>
            <a:scene3d>
              <a:camera prst="orthographicFront"/>
              <a:lightRig rig="threePt" dir="t"/>
            </a:scene3d>
            <a:sp3d prstMaterial="warmMatte">
              <a:bevelT w="0" h="76200" prst="circle"/>
            </a:sp3d>
          </a:bodyPr>
          <a:lstStyle/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</p:txBody>
      </p:sp>
      <p:pic>
        <p:nvPicPr>
          <p:cNvPr id="21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2155" y="2596515"/>
            <a:ext cx="5582285" cy="3439160"/>
          </a:xfrm>
          <a:prstGeom prst="rect"/>
          <a:noFill/>
        </p:spPr>
      </p:pic>
      <p:pic>
        <p:nvPicPr>
          <p:cNvPr id="22" name="그림 16" descr="C:/Users/human-03/AppData/Roaming/PolarisOffice/ETemp/27492_18601488/fImage333095859358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797935" y="3299460"/>
            <a:ext cx="5608955" cy="213931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227449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>
          <a:extLst>
            <a:ext uri="{FF2B5EF4-FFF2-40B4-BE49-F238E27FC236}">
              <a16:creationId xmlns:a16="http://schemas.microsoft.com/office/drawing/2014/main" id="{5BD54A96-F1D0-ECE7-9305-AF08E3BD1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40511DAF-C963-55F6-754A-59CEB5094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15" y="180340"/>
            <a:ext cx="2545715" cy="399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>
              <a:buFontTx/>
              <a:buNone/>
            </a:pPr>
            <a:r>
              <a:rPr lang="en-US" altLang="ko-KR" sz="2000">
                <a:latin typeface="KoPub돋움체 Bold" charset="0"/>
                <a:ea typeface="KoPub돋움체 Bold" charset="0"/>
              </a:rPr>
              <a:t>4.</a:t>
            </a:r>
            <a:r>
              <a:rPr lang="ko-KR" altLang="ko-KR" sz="2000">
                <a:latin typeface="KoPub돋움체 Bold" charset="0"/>
                <a:ea typeface="KoPub돋움체 Bold" charset="0"/>
              </a:rPr>
              <a:t> </a:t>
            </a:r>
            <a:r>
              <a:rPr lang="ko-KR" altLang="ko-KR" sz="2000">
                <a:latin typeface="KoPub돋움체 Bold" charset="0"/>
                <a:ea typeface="KoPub돋움체 Bold" charset="0"/>
              </a:rPr>
              <a:t>주</a:t>
            </a:r>
            <a:r>
              <a:rPr lang="ko-KR" altLang="ko-KR" sz="2000">
                <a:latin typeface="KoPub돋움체 Bold" charset="0"/>
                <a:ea typeface="KoPub돋움체 Bold" charset="0"/>
              </a:rPr>
              <a:t>요 결과물 :</a:t>
            </a:r>
            <a:r>
              <a:rPr lang="ko-KR" altLang="ko-KR" sz="2000">
                <a:latin typeface="KoPub돋움체 Bold" charset="0"/>
                <a:ea typeface="KoPub돋움체 Bold" charset="0"/>
              </a:rPr>
              <a:t> 시각</a:t>
            </a:r>
            <a:r>
              <a:rPr lang="ko-KR" altLang="ko-KR" sz="2000">
                <a:latin typeface="KoPub돋움체 Bold" charset="0"/>
                <a:ea typeface="KoPub돋움체 Bold" charset="0"/>
              </a:rPr>
              <a:t>화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6" name="모서리가 둥근 직사각형 46">
            <a:extLst>
              <a:ext uri="{FF2B5EF4-FFF2-40B4-BE49-F238E27FC236}">
                <a16:creationId xmlns:a16="http://schemas.microsoft.com/office/drawing/2014/main" id="{F4173D29-5F09-B3A3-704C-EEDE8DA8E3CE}"/>
              </a:ext>
            </a:extLst>
          </p:cNvPr>
          <p:cNvSpPr/>
          <p:nvPr/>
        </p:nvSpPr>
        <p:spPr>
          <a:xfrm>
            <a:off x="417195" y="949960"/>
            <a:ext cx="4088130" cy="534035"/>
          </a:xfrm>
          <a:prstGeom prst="roundRect">
            <a:avLst>
              <a:gd name="adj" fmla="val 50000"/>
            </a:avLst>
          </a:prstGeom>
          <a:solidFill>
            <a:srgbClr val="005094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fontAlgn="auto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>
                <a:solidFill>
                  <a:srgbClr val="FFFFFF"/>
                </a:solidFill>
                <a:latin typeface="KoPub돋움체 Bold" charset="0"/>
                <a:ea typeface="KoPub돋움체 Bold" charset="0"/>
              </a:rPr>
              <a:t>손실율 체크</a:t>
            </a:r>
            <a:endParaRPr lang="ko-KR" altLang="en-US">
              <a:solidFill>
                <a:srgbClr val="FFFFFF"/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 rot="0">
            <a:off x="694690" y="1800225"/>
            <a:ext cx="8522970" cy="308610"/>
          </a:xfrm>
          <a:prstGeom prst="rect"/>
        </p:spPr>
        <p:txBody>
          <a:bodyPr wrap="square" lIns="91440" tIns="45720" rIns="91440" bIns="45720" numCol="1" vert="horz" anchor="t">
            <a:spAutoFit/>
            <a:scene3d>
              <a:camera prst="orthographicFront"/>
              <a:lightRig rig="threePt" dir="t"/>
            </a:scene3d>
            <a:sp3d prstMaterial="warmMatte">
              <a:bevelT w="0" h="76200" prst="circle"/>
            </a:sp3d>
          </a:bodyPr>
          <a:lstStyle/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buSzPct val="120000"/>
              <a:buBlip>
                <a:blip r:embed="rId2"/>
              </a:buBlip>
              <a:defRPr/>
            </a:pPr>
            <a:r>
              <a:rPr lang="ko-KR" altLang="en-US" sz="1400" spc="-7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아래 소스를 간단하게 설명하는 내용을 적으세요</a:t>
            </a: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</p:txBody>
      </p:sp>
      <p:pic>
        <p:nvPicPr>
          <p:cNvPr id="14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8205" y="2341880"/>
            <a:ext cx="3316605" cy="3731895"/>
          </a:xfrm>
          <a:prstGeom prst="rect"/>
          <a:noFill/>
        </p:spPr>
      </p:pic>
      <p:pic>
        <p:nvPicPr>
          <p:cNvPr id="15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04055" y="1869440"/>
            <a:ext cx="4163695" cy="2505075"/>
          </a:xfrm>
          <a:prstGeom prst="rect"/>
          <a:noFill/>
        </p:spPr>
      </p:pic>
      <p:sp>
        <p:nvSpPr>
          <p:cNvPr id="16" name="텍스트 상자 19"/>
          <p:cNvSpPr txBox="1">
            <a:spLocks/>
          </p:cNvSpPr>
          <p:nvPr/>
        </p:nvSpPr>
        <p:spPr>
          <a:xfrm>
            <a:off x="4501515" y="4603115"/>
            <a:ext cx="4573270" cy="1108075"/>
          </a:xfrm>
          <a:prstGeom prst="rect"/>
          <a:noFill/>
        </p:spPr>
        <p:txBody>
          <a:bodyPr wrap="square" lIns="0" tIns="0" rIns="0" bIns="0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800">
                <a:latin typeface="KoPub돋움체 Bold" charset="0"/>
                <a:ea typeface="KoPub돋움체 Bold" charset="0"/>
              </a:rPr>
              <a:t>적은 </a:t>
            </a:r>
            <a:r>
              <a:rPr lang="ko-KR" sz="1800">
                <a:latin typeface="KoPub돋움체 Bold" charset="0"/>
                <a:ea typeface="KoPub돋움체 Bold" charset="0"/>
              </a:rPr>
              <a:t>데이터셋에도</a:t>
            </a:r>
            <a:r>
              <a:rPr lang="ko-KR" sz="1800">
                <a:latin typeface="KoPub돋움체 Bold" charset="0"/>
                <a:ea typeface="KoPub돋움체 Bold" charset="0"/>
              </a:rPr>
              <a:t> </a:t>
            </a:r>
            <a:r>
              <a:rPr lang="ko-KR" sz="1800">
                <a:latin typeface="KoPub돋움체 Bold" charset="0"/>
                <a:ea typeface="KoPub돋움체 Bold" charset="0"/>
              </a:rPr>
              <a:t>불구하</a:t>
            </a:r>
            <a:r>
              <a:rPr lang="ko-KR" sz="1800">
                <a:latin typeface="KoPub돋움체 Bold" charset="0"/>
                <a:ea typeface="KoPub돋움체 Bold" charset="0"/>
              </a:rPr>
              <a:t>고 </a:t>
            </a:r>
            <a:r>
              <a:rPr lang="ko-KR" sz="1800">
                <a:latin typeface="KoPub돋움체 Bold" charset="0"/>
                <a:ea typeface="KoPub돋움체 Bold" charset="0"/>
              </a:rPr>
              <a:t>물품간</a:t>
            </a:r>
            <a:r>
              <a:rPr lang="ko-KR" sz="1800">
                <a:latin typeface="KoPub돋움체 Bold" charset="0"/>
                <a:ea typeface="KoPub돋움체 Bold" charset="0"/>
              </a:rPr>
              <a:t>의 </a:t>
            </a:r>
            <a:r>
              <a:rPr lang="ko-KR" sz="1800">
                <a:latin typeface="KoPub돋움체 Bold" charset="0"/>
                <a:ea typeface="KoPub돋움체 Bold" charset="0"/>
              </a:rPr>
              <a:t>연관성</a:t>
            </a:r>
            <a:r>
              <a:rPr lang="ko-KR" sz="1800">
                <a:latin typeface="KoPub돋움체 Bold" charset="0"/>
                <a:ea typeface="KoPub돋움체 Bold" charset="0"/>
              </a:rPr>
              <a:t>이 </a:t>
            </a:r>
            <a:r>
              <a:rPr lang="ko-KR" sz="1800">
                <a:latin typeface="KoPub돋움체 Bold" charset="0"/>
                <a:ea typeface="KoPub돋움체 Bold" charset="0"/>
              </a:rPr>
              <a:t>매</a:t>
            </a:r>
            <a:r>
              <a:rPr lang="ko-KR" sz="1800">
                <a:latin typeface="KoPub돋움체 Bold" charset="0"/>
                <a:ea typeface="KoPub돋움체 Bold" charset="0"/>
              </a:rPr>
              <a:t>우 </a:t>
            </a:r>
            <a:r>
              <a:rPr lang="ko-KR" sz="1800">
                <a:latin typeface="KoPub돋움체 Bold" charset="0"/>
                <a:ea typeface="KoPub돋움체 Bold" charset="0"/>
              </a:rPr>
              <a:t>밀접</a:t>
            </a:r>
            <a:r>
              <a:rPr lang="ko-KR" sz="1800">
                <a:latin typeface="KoPub돋움체 Bold" charset="0"/>
                <a:ea typeface="KoPub돋움체 Bold" charset="0"/>
              </a:rPr>
              <a:t>하며 </a:t>
            </a:r>
            <a:r>
              <a:rPr lang="ko-KR" sz="1800">
                <a:latin typeface="KoPub돋움체 Bold" charset="0"/>
                <a:ea typeface="KoPub돋움체 Bold" charset="0"/>
              </a:rPr>
              <a:t>일정</a:t>
            </a:r>
            <a:r>
              <a:rPr lang="ko-KR" sz="1800">
                <a:latin typeface="KoPub돋움체 Bold" charset="0"/>
                <a:ea typeface="KoPub돋움체 Bold" charset="0"/>
              </a:rPr>
              <a:t>한 </a:t>
            </a:r>
            <a:r>
              <a:rPr lang="ko-KR" sz="1800">
                <a:latin typeface="KoPub돋움체 Bold" charset="0"/>
                <a:ea typeface="KoPub돋움체 Bold" charset="0"/>
              </a:rPr>
              <a:t>패턴</a:t>
            </a:r>
            <a:r>
              <a:rPr lang="ko-KR" sz="1800">
                <a:latin typeface="KoPub돋움체 Bold" charset="0"/>
                <a:ea typeface="KoPub돋움체 Bold" charset="0"/>
              </a:rPr>
              <a:t>과 </a:t>
            </a:r>
            <a:r>
              <a:rPr lang="ko-KR" sz="1800">
                <a:latin typeface="KoPub돋움체 Bold" charset="0"/>
                <a:ea typeface="KoPub돋움체 Bold" charset="0"/>
              </a:rPr>
              <a:t>학습</a:t>
            </a:r>
            <a:r>
              <a:rPr lang="ko-KR" sz="1800">
                <a:latin typeface="KoPub돋움체 Bold" charset="0"/>
                <a:ea typeface="KoPub돋움체 Bold" charset="0"/>
              </a:rPr>
              <a:t> </a:t>
            </a:r>
            <a:r>
              <a:rPr lang="ko-KR" sz="1800">
                <a:latin typeface="KoPub돋움체 Bold" charset="0"/>
                <a:ea typeface="KoPub돋움체 Bold" charset="0"/>
              </a:rPr>
              <a:t>전</a:t>
            </a:r>
            <a:r>
              <a:rPr lang="ko-KR" sz="1800">
                <a:latin typeface="KoPub돋움체 Bold" charset="0"/>
                <a:ea typeface="KoPub돋움체 Bold" charset="0"/>
              </a:rPr>
              <a:t>의 </a:t>
            </a:r>
            <a:r>
              <a:rPr lang="ko-KR" sz="1800">
                <a:latin typeface="KoPub돋움체 Bold" charset="0"/>
                <a:ea typeface="KoPub돋움체 Bold" charset="0"/>
              </a:rPr>
              <a:t>철저</a:t>
            </a:r>
            <a:r>
              <a:rPr lang="ko-KR" sz="1800">
                <a:latin typeface="KoPub돋움체 Bold" charset="0"/>
                <a:ea typeface="KoPub돋움체 Bold" charset="0"/>
              </a:rPr>
              <a:t>한 </a:t>
            </a:r>
            <a:r>
              <a:rPr lang="ko-KR" sz="1800">
                <a:latin typeface="KoPub돋움체 Bold" charset="0"/>
                <a:ea typeface="KoPub돋움체 Bold" charset="0"/>
              </a:rPr>
              <a:t>전처리</a:t>
            </a:r>
            <a:r>
              <a:rPr lang="ko-KR" sz="1800">
                <a:latin typeface="KoPub돋움체 Bold" charset="0"/>
                <a:ea typeface="KoPub돋움체 Bold" charset="0"/>
              </a:rPr>
              <a:t> </a:t>
            </a:r>
            <a:r>
              <a:rPr lang="ko-KR" sz="1800">
                <a:latin typeface="KoPub돋움체 Bold" charset="0"/>
                <a:ea typeface="KoPub돋움체 Bold" charset="0"/>
              </a:rPr>
              <a:t>등으</a:t>
            </a:r>
            <a:r>
              <a:rPr lang="ko-KR" sz="1800">
                <a:latin typeface="KoPub돋움체 Bold" charset="0"/>
                <a:ea typeface="KoPub돋움체 Bold" charset="0"/>
              </a:rPr>
              <a:t>로  </a:t>
            </a:r>
            <a:r>
              <a:rPr sz="1800">
                <a:latin typeface="KoPub돋움체 Bold" charset="0"/>
                <a:ea typeface="KoPub돋움체 Bold" charset="0"/>
              </a:rPr>
              <a:t>모델</a:t>
            </a:r>
            <a:r>
              <a:rPr lang="ko-KR" sz="1800">
                <a:latin typeface="KoPub돋움체 Bold" charset="0"/>
                <a:ea typeface="KoPub돋움체 Bold" charset="0"/>
              </a:rPr>
              <a:t>의 손실율은 굉장히 </a:t>
            </a:r>
            <a:r>
              <a:rPr lang="ko-KR" sz="1800">
                <a:latin typeface="KoPub돋움체 Bold" charset="0"/>
                <a:ea typeface="KoPub돋움체 Bold" charset="0"/>
              </a:rPr>
              <a:t>적음</a:t>
            </a:r>
            <a:r>
              <a:rPr lang="ko-KR" sz="1800">
                <a:latin typeface="KoPub돋움체 Bold" charset="0"/>
                <a:ea typeface="KoPub돋움체 Bold" charset="0"/>
              </a:rPr>
              <a:t>과 </a:t>
            </a:r>
            <a:r>
              <a:rPr lang="ko-KR" sz="1800">
                <a:latin typeface="KoPub돋움체 Bold" charset="0"/>
                <a:ea typeface="KoPub돋움체 Bold" charset="0"/>
              </a:rPr>
              <a:t>동시</a:t>
            </a:r>
            <a:r>
              <a:rPr lang="ko-KR" sz="1800">
                <a:latin typeface="KoPub돋움체 Bold" charset="0"/>
                <a:ea typeface="KoPub돋움체 Bold" charset="0"/>
              </a:rPr>
              <a:t>에 </a:t>
            </a:r>
            <a:r>
              <a:rPr lang="ko-KR" sz="1800">
                <a:latin typeface="KoPub돋움체 Bold" charset="0"/>
                <a:ea typeface="KoPub돋움체 Bold" charset="0"/>
              </a:rPr>
              <a:t>안정성</a:t>
            </a:r>
            <a:r>
              <a:rPr lang="ko-KR" sz="1800">
                <a:latin typeface="KoPub돋움체 Bold" charset="0"/>
                <a:ea typeface="KoPub돋움체 Bold" charset="0"/>
              </a:rPr>
              <a:t>을 </a:t>
            </a:r>
            <a:r>
              <a:rPr lang="ko-KR" sz="1800">
                <a:latin typeface="KoPub돋움체 Bold" charset="0"/>
                <a:ea typeface="KoPub돋움체 Bold" charset="0"/>
              </a:rPr>
              <a:t>보임</a:t>
            </a:r>
            <a:r>
              <a:rPr lang="ko-KR" sz="1800">
                <a:latin typeface="KoPub돋움체 Bold" charset="0"/>
                <a:ea typeface="KoPub돋움체 Bold" charset="0"/>
              </a:rPr>
              <a:t>을 </a:t>
            </a:r>
            <a:r>
              <a:rPr lang="ko-KR" sz="1800">
                <a:latin typeface="KoPub돋움체 Bold" charset="0"/>
                <a:ea typeface="KoPub돋움체 Bold" charset="0"/>
              </a:rPr>
              <a:t>확인</a:t>
            </a:r>
            <a:r>
              <a:rPr lang="ko-KR" sz="1800">
                <a:latin typeface="KoPub돋움체 Bold" charset="0"/>
                <a:ea typeface="KoPub돋움체 Bold" charset="0"/>
              </a:rPr>
              <a:t>함.</a:t>
            </a:r>
            <a:endParaRPr lang="ko-KR" altLang="en-US" sz="1800">
              <a:latin typeface="KoPub돋움체 Bold" charset="0"/>
              <a:ea typeface="KoPub돋움체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78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>
          <a:extLst>
            <a:ext uri="{FF2B5EF4-FFF2-40B4-BE49-F238E27FC236}">
              <a16:creationId xmlns:a16="http://schemas.microsoft.com/office/drawing/2014/main" id="{BDBB5451-2692-D552-0D71-CE4CCAB13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9EB2D116-D254-6ECA-1E7A-87A7993FC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15" y="180340"/>
            <a:ext cx="44164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결과물 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학습 및 모델정의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모서리가 둥근 직사각형 46">
            <a:extLst>
              <a:ext uri="{FF2B5EF4-FFF2-40B4-BE49-F238E27FC236}">
                <a16:creationId xmlns:a16="http://schemas.microsoft.com/office/drawing/2014/main" id="{382014A6-CF7B-787A-3114-E81F98B0FA1D}"/>
              </a:ext>
            </a:extLst>
          </p:cNvPr>
          <p:cNvSpPr/>
          <p:nvPr/>
        </p:nvSpPr>
        <p:spPr>
          <a:xfrm>
            <a:off x="417195" y="949960"/>
            <a:ext cx="4088130" cy="534035"/>
          </a:xfrm>
          <a:prstGeom prst="roundRect">
            <a:avLst>
              <a:gd name="adj" fmla="val 50000"/>
            </a:avLst>
          </a:prstGeom>
          <a:solidFill>
            <a:srgbClr val="005094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fontAlgn="auto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>
                <a:solidFill>
                  <a:srgbClr val="FFFFFF"/>
                </a:solidFill>
                <a:latin typeface="KoPub돋움체 Bold" charset="0"/>
                <a:ea typeface="KoPub돋움체 Bold" charset="0"/>
              </a:rPr>
              <a:t>품목 별 시간에 따른 물가지수 변</a:t>
            </a:r>
            <a:r>
              <a:rPr lang="ko-KR" altLang="en-US">
                <a:solidFill>
                  <a:srgbClr val="FFFFFF"/>
                </a:solidFill>
                <a:latin typeface="KoPub돋움체 Bold" charset="0"/>
                <a:ea typeface="KoPub돋움체 Bold" charset="0"/>
              </a:rPr>
              <a:t>동</a:t>
            </a:r>
            <a:endParaRPr lang="ko-KR" altLang="en-US">
              <a:solidFill>
                <a:srgbClr val="FFFFFF"/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 rot="0">
            <a:off x="5483860" y="4039870"/>
            <a:ext cx="8565515" cy="2404110"/>
          </a:xfrm>
          <a:prstGeom prst="rect"/>
        </p:spPr>
        <p:txBody>
          <a:bodyPr wrap="square" lIns="91440" tIns="45720" rIns="91440" bIns="45720" numCol="1" vert="horz" anchor="t">
            <a:noAutofit/>
            <a:scene3d>
              <a:camera prst="orthographicFront"/>
              <a:lightRig rig="threePt" dir="t"/>
            </a:scene3d>
            <a:sp3d prstMaterial="warmMatte">
              <a:bevelT w="0" h="76200" prst="circle"/>
            </a:sp3d>
          </a:bodyPr>
          <a:lstStyle/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buSzPct val="120000"/>
              <a:buBlip>
                <a:blip r:embed="rId2"/>
              </a:buBlip>
              <a:defRPr/>
            </a:pP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한달간 물품의 예측값 </a:t>
            </a: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VS </a:t>
            </a: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실제값을 그래프로 구현하는 </a:t>
            </a: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과정에서 물품의 실제값은 시대상을 감안하여 극심한 물가 </a:t>
            </a: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변동률이 나타났으며 예측값의 경우는 대체적으로</a:t>
            </a: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완만했으나 일부는 실제값과 비슷한 결을 보이기도 함. 연도별 </a:t>
            </a: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물가 상승률과 연동하여 확인해보면 이해를 도울 수 있음.</a:t>
            </a: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 </a:t>
            </a: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</p:txBody>
      </p:sp>
      <p:pic>
        <p:nvPicPr>
          <p:cNvPr id="14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2285" y="1588770"/>
            <a:ext cx="2995295" cy="2270760"/>
          </a:xfrm>
          <a:prstGeom prst="rect"/>
          <a:noFill/>
        </p:spPr>
      </p:pic>
      <p:pic>
        <p:nvPicPr>
          <p:cNvPr id="15" name="그림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46680" y="3191510"/>
            <a:ext cx="2840355" cy="2192655"/>
          </a:xfrm>
          <a:prstGeom prst="rect"/>
          <a:noFill/>
        </p:spPr>
      </p:pic>
      <p:pic>
        <p:nvPicPr>
          <p:cNvPr id="16" name="그림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44775" y="1584960"/>
            <a:ext cx="2583815" cy="2007235"/>
          </a:xfrm>
          <a:prstGeom prst="rect"/>
          <a:noFill/>
        </p:spPr>
      </p:pic>
      <p:pic>
        <p:nvPicPr>
          <p:cNvPr id="17" name="그림 2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5590" y="3385820"/>
            <a:ext cx="2425065" cy="1904365"/>
          </a:xfrm>
          <a:prstGeom prst="rect"/>
          <a:noFill/>
        </p:spPr>
      </p:pic>
      <p:pic>
        <p:nvPicPr>
          <p:cNvPr id="18" name="그림 2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00675" y="2118995"/>
            <a:ext cx="2245995" cy="1737995"/>
          </a:xfrm>
          <a:prstGeom prst="rect"/>
          <a:noFill/>
        </p:spPr>
      </p:pic>
      <p:pic>
        <p:nvPicPr>
          <p:cNvPr id="19" name="그림 2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09565" y="757555"/>
            <a:ext cx="2172335" cy="1652270"/>
          </a:xfrm>
          <a:prstGeom prst="rect"/>
          <a:noFill/>
        </p:spPr>
      </p:pic>
      <p:pic>
        <p:nvPicPr>
          <p:cNvPr id="20" name="그림 2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10780" y="2221865"/>
            <a:ext cx="2069465" cy="1635125"/>
          </a:xfrm>
          <a:prstGeom prst="rect"/>
          <a:noFill/>
        </p:spPr>
      </p:pic>
      <p:pic>
        <p:nvPicPr>
          <p:cNvPr id="21" name="그림 2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31685" y="758190"/>
            <a:ext cx="2506345" cy="196215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957506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>
          <a:extLst>
            <a:ext uri="{FF2B5EF4-FFF2-40B4-BE49-F238E27FC236}">
              <a16:creationId xmlns:a16="http://schemas.microsoft.com/office/drawing/2014/main" id="{36F86718-246F-48B2-F094-02E67FD7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6AC71145-725C-DD78-D957-367CFBBB2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15" y="180340"/>
            <a:ext cx="44164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결과물 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학습 및 모델정의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모서리가 둥근 직사각형 46">
            <a:extLst>
              <a:ext uri="{FF2B5EF4-FFF2-40B4-BE49-F238E27FC236}">
                <a16:creationId xmlns:a16="http://schemas.microsoft.com/office/drawing/2014/main" id="{46340474-9B35-9AAD-DC23-8515A79E2767}"/>
              </a:ext>
            </a:extLst>
          </p:cNvPr>
          <p:cNvSpPr/>
          <p:nvPr/>
        </p:nvSpPr>
        <p:spPr>
          <a:xfrm>
            <a:off x="417195" y="949960"/>
            <a:ext cx="4088130" cy="534035"/>
          </a:xfrm>
          <a:prstGeom prst="roundRect">
            <a:avLst>
              <a:gd name="adj" fmla="val 50000"/>
            </a:avLst>
          </a:prstGeom>
          <a:solidFill>
            <a:srgbClr val="005094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fontAlgn="auto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>
                <a:solidFill>
                  <a:srgbClr val="FFFFFF"/>
                </a:solidFill>
                <a:latin typeface="KoPub돋움체 Bold" charset="0"/>
                <a:ea typeface="KoPub돋움체 Bold" charset="0"/>
              </a:rPr>
              <a:t>변수 별 상관관계 히트맵</a:t>
            </a:r>
            <a:endParaRPr lang="ko-KR" altLang="en-US">
              <a:solidFill>
                <a:srgbClr val="FFFFFF"/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 rot="0">
            <a:off x="524510" y="5511165"/>
            <a:ext cx="8523605" cy="773430"/>
          </a:xfrm>
          <a:prstGeom prst="rect"/>
        </p:spPr>
        <p:txBody>
          <a:bodyPr wrap="square" lIns="91440" tIns="45720" rIns="91440" bIns="45720" numCol="1" vert="horz" anchor="t">
            <a:spAutoFit/>
            <a:scene3d>
              <a:camera prst="orthographicFront"/>
              <a:lightRig rig="threePt" dir="t"/>
            </a:scene3d>
            <a:sp3d prstMaterial="warmMatte">
              <a:bevelT w="0" h="76200" prst="circle"/>
            </a:sp3d>
          </a:bodyPr>
          <a:lstStyle/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buSzPct val="120000"/>
              <a:buBlip>
                <a:blip r:embed="rId2"/>
              </a:buBlip>
              <a:defRPr/>
            </a:pP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물품 하나가 다른 물품과 어떻게 연관을 맺는지 또한 히트맵으로 간단히 시각화.</a:t>
            </a: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 </a:t>
            </a: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히트맵을 만들기 위해서는 랜덤포레스트 모델을 다시 학습해야했고 이를 위해서는 다시 차원을 변경해야하는 수고가 있었음.</a:t>
            </a: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 </a:t>
            </a: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관계 분석 결과 대부분의 항목이 다른 항목들과 0</a:t>
            </a: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.9 </a:t>
            </a: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이상의 깊은 연관을 가진 것으로 판단됨.</a:t>
            </a: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 </a:t>
            </a: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</p:txBody>
      </p:sp>
      <p:pic>
        <p:nvPicPr>
          <p:cNvPr id="14" name="그림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600" y="1610995"/>
            <a:ext cx="4574540" cy="3979545"/>
          </a:xfrm>
          <a:prstGeom prst="rect"/>
          <a:noFill/>
        </p:spPr>
      </p:pic>
      <p:pic>
        <p:nvPicPr>
          <p:cNvPr id="15" name="그림 3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48605" y="878840"/>
            <a:ext cx="3460115" cy="425704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123617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>
          <a:extLst>
            <a:ext uri="{FF2B5EF4-FFF2-40B4-BE49-F238E27FC236}">
              <a16:creationId xmlns:a16="http://schemas.microsoft.com/office/drawing/2014/main" id="{07C1D1AB-3680-BCDC-A144-E9E6DEC92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A7D7FBFC-0060-3B42-DA38-A07115E5D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15" y="180340"/>
            <a:ext cx="1882140" cy="399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>
              <a:buFontTx/>
              <a:buNone/>
            </a:pPr>
            <a:r>
              <a:rPr lang="en-US" altLang="ko-KR" sz="2000">
                <a:latin typeface="KoPub돋움체 Bold" charset="0"/>
                <a:ea typeface="KoPub돋움체 Bold" charset="0"/>
              </a:rPr>
              <a:t>4. </a:t>
            </a:r>
            <a:r>
              <a:rPr lang="ko-KR" altLang="en-US" sz="2000">
                <a:latin typeface="KoPub돋움체 Bold" charset="0"/>
                <a:ea typeface="KoPub돋움체 Bold" charset="0"/>
              </a:rPr>
              <a:t>주요 결과물 </a:t>
            </a:r>
            <a:r>
              <a:rPr lang="ko-KR" altLang="ko-KR" sz="2000">
                <a:latin typeface="KoPub돋움체 Bold" charset="0"/>
                <a:ea typeface="KoPub돋움체 Bold" charset="0"/>
              </a:rPr>
              <a:t>:</a:t>
            </a:r>
            <a:r>
              <a:rPr lang="ko-KR" altLang="ko-KR" sz="2000">
                <a:latin typeface="KoPub돋움체 Bold" charset="0"/>
                <a:ea typeface="KoPub돋움체 Bold" charset="0"/>
              </a:rPr>
              <a:t> </a:t>
            </a:r>
            <a:r>
              <a:rPr lang="en-US" altLang="ko-KR" sz="2000">
                <a:latin typeface="KoPub돋움체 Bold" charset="0"/>
                <a:ea typeface="KoPub돋움체 Bold" charset="0"/>
              </a:rPr>
              <a:t>프로토타이핑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6" name="모서리가 둥근 직사각형 46">
            <a:extLst>
              <a:ext uri="{FF2B5EF4-FFF2-40B4-BE49-F238E27FC236}">
                <a16:creationId xmlns:a16="http://schemas.microsoft.com/office/drawing/2014/main" id="{7F678E73-E72E-9CCD-BC5A-D87E010B3802}"/>
              </a:ext>
            </a:extLst>
          </p:cNvPr>
          <p:cNvSpPr/>
          <p:nvPr/>
        </p:nvSpPr>
        <p:spPr>
          <a:xfrm>
            <a:off x="417195" y="949960"/>
            <a:ext cx="4088130" cy="534035"/>
          </a:xfrm>
          <a:prstGeom prst="roundRect">
            <a:avLst>
              <a:gd name="adj" fmla="val 50000"/>
            </a:avLst>
          </a:prstGeom>
          <a:solidFill>
            <a:srgbClr val="005094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fontAlgn="auto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>
                <a:solidFill>
                  <a:srgbClr val="FFFFFF"/>
                </a:solidFill>
                <a:latin typeface="KoPub돋움체 Bold" charset="0"/>
                <a:ea typeface="KoPub돋움체 Bold" charset="0"/>
              </a:rPr>
              <a:t>S</a:t>
            </a:r>
            <a:r>
              <a:rPr lang="ko-KR" altLang="en-US">
                <a:solidFill>
                  <a:srgbClr val="FFFFFF"/>
                </a:solidFill>
                <a:latin typeface="KoPub돋움체 Bold" charset="0"/>
                <a:ea typeface="KoPub돋움체 Bold" charset="0"/>
              </a:rPr>
              <a:t>treamlit</a:t>
            </a:r>
            <a:endParaRPr lang="ko-KR" altLang="en-US">
              <a:solidFill>
                <a:srgbClr val="FFFFFF"/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 rot="0">
            <a:off x="410210" y="5579110"/>
            <a:ext cx="8523605" cy="710565"/>
          </a:xfrm>
          <a:prstGeom prst="rect"/>
        </p:spPr>
        <p:txBody>
          <a:bodyPr wrap="square" lIns="91440" tIns="45720" rIns="91440" bIns="45720" numCol="1" vert="horz" anchor="t">
            <a:spAutoFit/>
            <a:scene3d>
              <a:camera prst="orthographicFront"/>
              <a:lightRig rig="threePt" dir="t"/>
            </a:scene3d>
            <a:sp3d prstMaterial="warmMatte">
              <a:bevelT w="0" h="76200" prst="circle"/>
            </a:sp3d>
          </a:bodyPr>
          <a:lstStyle/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buSzPct val="120000"/>
              <a:buBlip>
                <a:blip r:embed="rId2"/>
              </a:buBlip>
              <a:defRPr/>
            </a:pP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S</a:t>
            </a: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t</a:t>
            </a: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r</a:t>
            </a: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eamlit</a:t>
            </a: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 기능을 이용해 작성한 데이터들을 간단하게 홈페이지에 구현,</a:t>
            </a: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 </a:t>
            </a: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물품에 따라 한달간의 물가지수가 표시되고 </a:t>
            </a: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달의 첫 날 물가지수와 마지막 날 물가지수를 숫자로 가시화</a:t>
            </a: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,</a:t>
            </a: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 </a:t>
            </a: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추가로 연도별 평균과 월별 평균 물가지수 또한 추가표시</a:t>
            </a: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</p:txBody>
      </p:sp>
      <p:pic>
        <p:nvPicPr>
          <p:cNvPr id="14" name="그림 4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4820" y="1662430"/>
            <a:ext cx="5039360" cy="2881630"/>
          </a:xfrm>
          <a:prstGeom prst="rect"/>
          <a:noFill/>
        </p:spPr>
      </p:pic>
      <p:pic>
        <p:nvPicPr>
          <p:cNvPr id="15" name="그림 4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57270" y="2851150"/>
            <a:ext cx="5995670" cy="273939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2215245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>
          <a:extLst>
            <a:ext uri="{FF2B5EF4-FFF2-40B4-BE49-F238E27FC236}">
              <a16:creationId xmlns:a16="http://schemas.microsoft.com/office/drawing/2014/main" id="{3F3770FC-3BB2-CE2A-2644-E2FD8BB88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2BB59408-3ACB-D497-3E58-E019799F6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15" y="180340"/>
            <a:ext cx="310515" cy="399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>
              <a:buFontTx/>
              <a:buNone/>
            </a:pPr>
            <a:r>
              <a:rPr lang="en-US" altLang="ko-KR" sz="2000">
                <a:latin typeface="KoPub돋움체 Bold" charset="0"/>
                <a:ea typeface="KoPub돋움체 Bold" charset="0"/>
              </a:rPr>
              <a:t>4. 애로사항 : 오차범위 판단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6" name="모서리가 둥근 직사각형 46">
            <a:extLst>
              <a:ext uri="{FF2B5EF4-FFF2-40B4-BE49-F238E27FC236}">
                <a16:creationId xmlns:a16="http://schemas.microsoft.com/office/drawing/2014/main" id="{0DBAE547-252B-D662-D070-FF5C8535DEEF}"/>
              </a:ext>
            </a:extLst>
          </p:cNvPr>
          <p:cNvSpPr/>
          <p:nvPr/>
        </p:nvSpPr>
        <p:spPr>
          <a:xfrm>
            <a:off x="417195" y="949960"/>
            <a:ext cx="4088130" cy="534035"/>
          </a:xfrm>
          <a:prstGeom prst="roundRect">
            <a:avLst>
              <a:gd name="adj" fmla="val 50000"/>
            </a:avLst>
          </a:prstGeom>
          <a:solidFill>
            <a:srgbClr val="005094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fontAlgn="auto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>
                <a:solidFill>
                  <a:srgbClr val="FFFFFF"/>
                </a:solidFill>
                <a:latin typeface="KoPub돋움체 Bold" charset="0"/>
                <a:ea typeface="KoPub돋움체 Bold" charset="0"/>
              </a:rPr>
              <a:t>이상치 시각화</a:t>
            </a:r>
            <a:endParaRPr lang="ko-KR" altLang="en-US">
              <a:solidFill>
                <a:srgbClr val="FFFFFF"/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 rot="0">
            <a:off x="599440" y="1547495"/>
            <a:ext cx="8522970" cy="308610"/>
          </a:xfrm>
          <a:prstGeom prst="rect"/>
        </p:spPr>
        <p:txBody>
          <a:bodyPr wrap="square" lIns="91440" tIns="45720" rIns="91440" bIns="45720" numCol="1" vert="horz" anchor="t">
            <a:spAutoFit/>
            <a:scene3d>
              <a:camera prst="orthographicFront"/>
              <a:lightRig rig="threePt" dir="t"/>
            </a:scene3d>
            <a:sp3d prstMaterial="warmMatte">
              <a:bevelT w="0" h="76200" prst="circle"/>
            </a:sp3d>
          </a:bodyPr>
          <a:lstStyle/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buSzPct val="120000"/>
              <a:buBlip>
                <a:blip r:embed="rId2"/>
              </a:buBlip>
              <a:defRPr/>
            </a:pPr>
            <a:r>
              <a:rPr lang="ko-KR" altLang="en-US" sz="1400" spc="-7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아래 소스를 간단하게 설명하는 내용을 적으세요</a:t>
            </a: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</p:txBody>
      </p:sp>
      <p:pic>
        <p:nvPicPr>
          <p:cNvPr id="14" name="그림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0075" y="2073910"/>
            <a:ext cx="3767455" cy="2147570"/>
          </a:xfrm>
          <a:prstGeom prst="rect"/>
          <a:noFill/>
        </p:spPr>
      </p:pic>
      <p:pic>
        <p:nvPicPr>
          <p:cNvPr id="15" name="그림 3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6750" y="4291330"/>
            <a:ext cx="2715260" cy="600710"/>
          </a:xfrm>
          <a:prstGeom prst="rect"/>
          <a:noFill/>
        </p:spPr>
      </p:pic>
      <p:pic>
        <p:nvPicPr>
          <p:cNvPr id="16" name="그림 3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6115" y="5081905"/>
            <a:ext cx="2734310" cy="829310"/>
          </a:xfrm>
          <a:prstGeom prst="rect"/>
          <a:noFill/>
        </p:spPr>
      </p:pic>
      <p:pic>
        <p:nvPicPr>
          <p:cNvPr id="17" name="그림 3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09820" y="783590"/>
            <a:ext cx="3557905" cy="2136775"/>
          </a:xfrm>
          <a:prstGeom prst="rect"/>
          <a:noFill/>
        </p:spPr>
      </p:pic>
      <p:pic>
        <p:nvPicPr>
          <p:cNvPr id="18" name="그림 3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97425" y="2920365"/>
            <a:ext cx="4049395" cy="2273935"/>
          </a:xfrm>
          <a:prstGeom prst="rect"/>
          <a:noFill/>
        </p:spPr>
      </p:pic>
      <p:sp>
        <p:nvSpPr>
          <p:cNvPr id="19" name="텍스트 상자 37"/>
          <p:cNvSpPr txBox="1">
            <a:spLocks/>
          </p:cNvSpPr>
          <p:nvPr/>
        </p:nvSpPr>
        <p:spPr>
          <a:xfrm rot="0">
            <a:off x="3683635" y="5154930"/>
            <a:ext cx="5490845" cy="1016635"/>
          </a:xfrm>
          <a:prstGeom prst="rect"/>
          <a:noFill/>
        </p:spPr>
        <p:txBody>
          <a:bodyPr wrap="square" lIns="0" tIns="0" rIns="0" bIns="0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600">
                <a:latin typeface="KoPub돋움체 Bold" charset="0"/>
                <a:ea typeface="KoPub돋움체 Bold" charset="0"/>
              </a:rPr>
              <a:t>훈련 오차는 </a:t>
            </a:r>
            <a:r>
              <a:rPr lang="ko-KR" sz="1600">
                <a:latin typeface="KoPub돋움체 Bold" charset="0"/>
                <a:ea typeface="KoPub돋움체 Bold" charset="0"/>
              </a:rPr>
              <a:t>크</a:t>
            </a:r>
            <a:r>
              <a:rPr lang="ko-KR" sz="1600">
                <a:latin typeface="KoPub돋움체 Bold" charset="0"/>
                <a:ea typeface="KoPub돋움체 Bold" charset="0"/>
              </a:rPr>
              <a:t>지 </a:t>
            </a:r>
            <a:r>
              <a:rPr lang="ko-KR" sz="1600">
                <a:latin typeface="KoPub돋움체 Bold" charset="0"/>
                <a:ea typeface="KoPub돋움체 Bold" charset="0"/>
              </a:rPr>
              <a:t>않았으</a:t>
            </a:r>
            <a:r>
              <a:rPr lang="ko-KR" sz="1600">
                <a:latin typeface="KoPub돋움체 Bold" charset="0"/>
                <a:ea typeface="KoPub돋움체 Bold" charset="0"/>
              </a:rPr>
              <a:t>나 </a:t>
            </a:r>
            <a:r>
              <a:rPr lang="ko-KR" sz="1600">
                <a:latin typeface="KoPub돋움체 Bold" charset="0"/>
                <a:ea typeface="KoPub돋움체 Bold" charset="0"/>
              </a:rPr>
              <a:t>테스</a:t>
            </a:r>
            <a:r>
              <a:rPr lang="ko-KR" sz="1600">
                <a:latin typeface="KoPub돋움체 Bold" charset="0"/>
                <a:ea typeface="KoPub돋움체 Bold" charset="0"/>
              </a:rPr>
              <a:t>트 </a:t>
            </a:r>
            <a:r>
              <a:rPr lang="ko-KR" sz="1600">
                <a:latin typeface="KoPub돋움체 Bold" charset="0"/>
                <a:ea typeface="KoPub돋움체 Bold" charset="0"/>
              </a:rPr>
              <a:t>오차</a:t>
            </a:r>
            <a:r>
              <a:rPr lang="ko-KR" sz="1600">
                <a:latin typeface="KoPub돋움체 Bold" charset="0"/>
                <a:ea typeface="KoPub돋움체 Bold" charset="0"/>
              </a:rPr>
              <a:t>가 </a:t>
            </a:r>
            <a:r>
              <a:rPr lang="ko-KR" sz="1600">
                <a:latin typeface="KoPub돋움체 Bold" charset="0"/>
                <a:ea typeface="KoPub돋움체 Bold" charset="0"/>
              </a:rPr>
              <a:t>극심하</a:t>
            </a:r>
            <a:r>
              <a:rPr lang="ko-KR" sz="1600">
                <a:latin typeface="KoPub돋움체 Bold" charset="0"/>
                <a:ea typeface="KoPub돋움체 Bold" charset="0"/>
              </a:rPr>
              <a:t>여 </a:t>
            </a:r>
            <a:r>
              <a:rPr lang="ko-KR" sz="1600">
                <a:latin typeface="KoPub돋움체 Bold" charset="0"/>
                <a:ea typeface="KoPub돋움체 Bold" charset="0"/>
              </a:rPr>
              <a:t>이상치</a:t>
            </a:r>
            <a:r>
              <a:rPr lang="ko-KR" sz="1600">
                <a:latin typeface="KoPub돋움체 Bold" charset="0"/>
                <a:ea typeface="KoPub돋움체 Bold" charset="0"/>
              </a:rPr>
              <a:t>를 </a:t>
            </a:r>
            <a:r>
              <a:rPr lang="ko-KR" sz="1600">
                <a:latin typeface="KoPub돋움체 Bold" charset="0"/>
                <a:ea typeface="KoPub돋움체 Bold" charset="0"/>
              </a:rPr>
              <a:t>시각화해</a:t>
            </a:r>
            <a:r>
              <a:rPr lang="ko-KR" sz="1600">
                <a:latin typeface="KoPub돋움체 Bold" charset="0"/>
                <a:ea typeface="KoPub돋움체 Bold" charset="0"/>
              </a:rPr>
              <a:t>본 </a:t>
            </a:r>
            <a:r>
              <a:rPr lang="ko-KR" sz="1600">
                <a:latin typeface="KoPub돋움체 Bold" charset="0"/>
                <a:ea typeface="KoPub돋움체 Bold" charset="0"/>
              </a:rPr>
              <a:t>결</a:t>
            </a:r>
            <a:r>
              <a:rPr lang="ko-KR" sz="1600">
                <a:latin typeface="KoPub돋움체 Bold" charset="0"/>
                <a:ea typeface="KoPub돋움체 Bold" charset="0"/>
              </a:rPr>
              <a:t>과 </a:t>
            </a:r>
            <a:r>
              <a:rPr lang="ko-KR" sz="1600">
                <a:latin typeface="KoPub돋움체 Bold" charset="0"/>
                <a:ea typeface="KoPub돋움체 Bold" charset="0"/>
              </a:rPr>
              <a:t>“계</a:t>
            </a:r>
            <a:r>
              <a:rPr lang="ko-KR" sz="1600">
                <a:latin typeface="KoPub돋움체 Bold" charset="0"/>
                <a:ea typeface="KoPub돋움체 Bold" charset="0"/>
              </a:rPr>
              <a:t>란”</a:t>
            </a:r>
            <a:r>
              <a:rPr lang="ko-KR" sz="1600">
                <a:latin typeface="KoPub돋움체 Bold" charset="0"/>
                <a:ea typeface="KoPub돋움체 Bold" charset="0"/>
              </a:rPr>
              <a:t>항</a:t>
            </a:r>
            <a:r>
              <a:rPr lang="ko-KR" sz="1600">
                <a:latin typeface="KoPub돋움체 Bold" charset="0"/>
                <a:ea typeface="KoPub돋움체 Bold" charset="0"/>
              </a:rPr>
              <a:t>목의 예측 </a:t>
            </a:r>
            <a:r>
              <a:rPr lang="ko-KR" sz="1600">
                <a:latin typeface="KoPub돋움체 Bold" charset="0"/>
                <a:ea typeface="KoPub돋움체 Bold" charset="0"/>
              </a:rPr>
              <a:t>오차</a:t>
            </a:r>
            <a:r>
              <a:rPr lang="ko-KR" sz="1600">
                <a:latin typeface="KoPub돋움체 Bold" charset="0"/>
                <a:ea typeface="KoPub돋움체 Bold" charset="0"/>
              </a:rPr>
              <a:t>가 </a:t>
            </a:r>
            <a:r>
              <a:rPr lang="ko-KR" sz="1600">
                <a:latin typeface="KoPub돋움체 Bold" charset="0"/>
                <a:ea typeface="KoPub돋움체 Bold" charset="0"/>
              </a:rPr>
              <a:t>극심</a:t>
            </a:r>
            <a:r>
              <a:rPr lang="ko-KR" sz="1600">
                <a:latin typeface="KoPub돋움체 Bold" charset="0"/>
                <a:ea typeface="KoPub돋움체 Bold" charset="0"/>
              </a:rPr>
              <a:t>한 </a:t>
            </a:r>
            <a:r>
              <a:rPr lang="ko-KR" sz="1600">
                <a:latin typeface="KoPub돋움체 Bold" charset="0"/>
                <a:ea typeface="KoPub돋움체 Bold" charset="0"/>
              </a:rPr>
              <a:t>것으</a:t>
            </a:r>
            <a:r>
              <a:rPr lang="ko-KR" sz="1600">
                <a:latin typeface="KoPub돋움체 Bold" charset="0"/>
                <a:ea typeface="KoPub돋움체 Bold" charset="0"/>
              </a:rPr>
              <a:t>로 </a:t>
            </a:r>
            <a:r>
              <a:rPr lang="ko-KR" sz="1600">
                <a:latin typeface="KoPub돋움체 Bold" charset="0"/>
                <a:ea typeface="KoPub돋움체 Bold" charset="0"/>
              </a:rPr>
              <a:t>측정되</a:t>
            </a:r>
            <a:r>
              <a:rPr lang="ko-KR" sz="1600">
                <a:latin typeface="KoPub돋움체 Bold" charset="0"/>
                <a:ea typeface="KoPub돋움체 Bold" charset="0"/>
              </a:rPr>
              <a:t>어 </a:t>
            </a:r>
            <a:r>
              <a:rPr lang="ko-KR" sz="1600">
                <a:latin typeface="KoPub돋움체 Bold" charset="0"/>
                <a:ea typeface="KoPub돋움체 Bold" charset="0"/>
              </a:rPr>
              <a:t>항목</a:t>
            </a:r>
            <a:r>
              <a:rPr lang="ko-KR" sz="1600">
                <a:latin typeface="KoPub돋움체 Bold" charset="0"/>
                <a:ea typeface="KoPub돋움체 Bold" charset="0"/>
              </a:rPr>
              <a:t>을 </a:t>
            </a:r>
            <a:r>
              <a:rPr lang="ko-KR" sz="1600">
                <a:latin typeface="KoPub돋움체 Bold" charset="0"/>
                <a:ea typeface="KoPub돋움체 Bold" charset="0"/>
              </a:rPr>
              <a:t>제거하</a:t>
            </a:r>
            <a:r>
              <a:rPr lang="ko-KR" sz="1600">
                <a:latin typeface="KoPub돋움체 Bold" charset="0"/>
                <a:ea typeface="KoPub돋움체 Bold" charset="0"/>
              </a:rPr>
              <a:t>게 됨.</a:t>
            </a:r>
            <a:r>
              <a:rPr lang="ko-KR" sz="1600">
                <a:latin typeface="KoPub돋움체 Bold" charset="0"/>
                <a:ea typeface="KoPub돋움체 Bold" charset="0"/>
              </a:rPr>
              <a:t> 후</a:t>
            </a:r>
            <a:r>
              <a:rPr lang="ko-KR" sz="1600">
                <a:latin typeface="KoPub돋움체 Bold" charset="0"/>
                <a:ea typeface="KoPub돋움체 Bold" charset="0"/>
              </a:rPr>
              <a:t>에 </a:t>
            </a:r>
            <a:r>
              <a:rPr lang="ko-KR" sz="1600">
                <a:latin typeface="KoPub돋움체 Bold" charset="0"/>
                <a:ea typeface="KoPub돋움체 Bold" charset="0"/>
              </a:rPr>
              <a:t>원</a:t>
            </a:r>
            <a:r>
              <a:rPr lang="ko-KR" sz="1600">
                <a:latin typeface="KoPub돋움체 Bold" charset="0"/>
                <a:ea typeface="KoPub돋움체 Bold" charset="0"/>
              </a:rPr>
              <a:t>본 홈페이지에서도 본 </a:t>
            </a:r>
            <a:r>
              <a:rPr lang="ko-KR" sz="1600">
                <a:latin typeface="KoPub돋움체 Bold" charset="0"/>
                <a:ea typeface="KoPub돋움체 Bold" charset="0"/>
              </a:rPr>
              <a:t>항목</a:t>
            </a:r>
            <a:r>
              <a:rPr lang="ko-KR" sz="1600">
                <a:latin typeface="KoPub돋움체 Bold" charset="0"/>
                <a:ea typeface="KoPub돋움체 Bold" charset="0"/>
              </a:rPr>
              <a:t>의 </a:t>
            </a:r>
            <a:r>
              <a:rPr lang="ko-KR" sz="1600">
                <a:latin typeface="KoPub돋움체 Bold" charset="0"/>
                <a:ea typeface="KoPub돋움체 Bold" charset="0"/>
              </a:rPr>
              <a:t>데이</a:t>
            </a:r>
            <a:r>
              <a:rPr lang="ko-KR" sz="1600">
                <a:latin typeface="KoPub돋움체 Bold" charset="0"/>
                <a:ea typeface="KoPub돋움체 Bold" charset="0"/>
              </a:rPr>
              <a:t>터 </a:t>
            </a:r>
            <a:r>
              <a:rPr lang="ko-KR" sz="1600">
                <a:latin typeface="KoPub돋움체 Bold" charset="0"/>
                <a:ea typeface="KoPub돋움체 Bold" charset="0"/>
              </a:rPr>
              <a:t>유무</a:t>
            </a:r>
            <a:r>
              <a:rPr lang="ko-KR" sz="1600">
                <a:latin typeface="KoPub돋움체 Bold" charset="0"/>
                <a:ea typeface="KoPub돋움체 Bold" charset="0"/>
              </a:rPr>
              <a:t>가 </a:t>
            </a:r>
            <a:r>
              <a:rPr lang="ko-KR" sz="1600">
                <a:latin typeface="KoPub돋움체 Bold" charset="0"/>
                <a:ea typeface="KoPub돋움체 Bold" charset="0"/>
              </a:rPr>
              <a:t>적지않</a:t>
            </a:r>
            <a:r>
              <a:rPr lang="ko-KR" sz="1600">
                <a:latin typeface="KoPub돋움체 Bold" charset="0"/>
                <a:ea typeface="KoPub돋움체 Bold" charset="0"/>
              </a:rPr>
              <a:t>은 </a:t>
            </a:r>
            <a:r>
              <a:rPr lang="ko-KR" sz="1600">
                <a:latin typeface="KoPub돋움체 Bold" charset="0"/>
                <a:ea typeface="KoPub돋움체 Bold" charset="0"/>
              </a:rPr>
              <a:t>영향</a:t>
            </a:r>
            <a:r>
              <a:rPr lang="ko-KR" sz="1600">
                <a:latin typeface="KoPub돋움체 Bold" charset="0"/>
                <a:ea typeface="KoPub돋움체 Bold" charset="0"/>
              </a:rPr>
              <a:t>을 </a:t>
            </a:r>
            <a:r>
              <a:rPr lang="ko-KR" sz="1600">
                <a:latin typeface="KoPub돋움체 Bold" charset="0"/>
                <a:ea typeface="KoPub돋움체 Bold" charset="0"/>
              </a:rPr>
              <a:t>미치는것으</a:t>
            </a:r>
            <a:r>
              <a:rPr lang="ko-KR" sz="1600">
                <a:latin typeface="KoPub돋움체 Bold" charset="0"/>
                <a:ea typeface="KoPub돋움체 Bold" charset="0"/>
              </a:rPr>
              <a:t>로 </a:t>
            </a:r>
            <a:r>
              <a:rPr lang="ko-KR" sz="1600">
                <a:latin typeface="KoPub돋움체 Bold" charset="0"/>
                <a:ea typeface="KoPub돋움체 Bold" charset="0"/>
              </a:rPr>
              <a:t>확</a:t>
            </a:r>
            <a:r>
              <a:rPr lang="ko-KR" sz="1600">
                <a:latin typeface="KoPub돋움체 Bold" charset="0"/>
                <a:ea typeface="KoPub돋움체 Bold" charset="0"/>
              </a:rPr>
              <a:t>인.</a:t>
            </a:r>
            <a:r>
              <a:rPr lang="ko-KR" sz="1800">
                <a:latin typeface="KoPub돋움체 Bold" charset="0"/>
                <a:ea typeface="KoPub돋움체 Bold" charset="0"/>
              </a:rPr>
              <a:t> </a:t>
            </a:r>
            <a:endParaRPr lang="ko-KR" altLang="en-US" sz="1800">
              <a:latin typeface="KoPub돋움체 Bold" charset="0"/>
              <a:ea typeface="KoPub돋움체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787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>
          <a:extLst>
            <a:ext uri="{FF2B5EF4-FFF2-40B4-BE49-F238E27FC236}">
              <a16:creationId xmlns:a16="http://schemas.microsoft.com/office/drawing/2014/main" id="{D753DF20-AE9D-40BC-910D-802518CCE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01E9283C-C83F-B9AF-AF15-20FB7EA3B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15" y="180340"/>
            <a:ext cx="918210" cy="399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>
              <a:buFontTx/>
              <a:buNone/>
            </a:pPr>
            <a:r>
              <a:rPr lang="en-US" altLang="ko-KR" sz="2000">
                <a:latin typeface="KoPub돋움체 Bold" charset="0"/>
                <a:ea typeface="KoPub돋움체 Bold" charset="0"/>
              </a:rPr>
              <a:t>4. </a:t>
            </a:r>
            <a:r>
              <a:rPr lang="ko-KR" altLang="ko-KR" sz="2000">
                <a:latin typeface="KoPub돋움체 Bold" charset="0"/>
                <a:ea typeface="KoPub돋움체 Bold" charset="0"/>
              </a:rPr>
              <a:t>후기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6" name="모서리가 둥근 직사각형 46">
            <a:extLst>
              <a:ext uri="{FF2B5EF4-FFF2-40B4-BE49-F238E27FC236}">
                <a16:creationId xmlns:a16="http://schemas.microsoft.com/office/drawing/2014/main" id="{18FC5ED3-CA29-2104-1967-BE8CD09AD473}"/>
              </a:ext>
            </a:extLst>
          </p:cNvPr>
          <p:cNvSpPr/>
          <p:nvPr/>
        </p:nvSpPr>
        <p:spPr>
          <a:xfrm>
            <a:off x="417195" y="949960"/>
            <a:ext cx="4088130" cy="534035"/>
          </a:xfrm>
          <a:prstGeom prst="roundRect">
            <a:avLst>
              <a:gd name="adj" fmla="val 50000"/>
            </a:avLst>
          </a:prstGeom>
          <a:solidFill>
            <a:srgbClr val="005094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fontAlgn="auto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>
                <a:solidFill>
                  <a:srgbClr val="FFFFFF"/>
                </a:solidFill>
                <a:latin typeface="KoPub돋움체 Bold" charset="0"/>
                <a:ea typeface="KoPub돋움체 Bold" charset="0"/>
              </a:rPr>
              <a:t>후기</a:t>
            </a:r>
            <a:endParaRPr lang="ko-KR" altLang="en-US">
              <a:solidFill>
                <a:srgbClr val="FFFFFF"/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530860" y="1633855"/>
            <a:ext cx="8523605" cy="3284220"/>
          </a:xfrm>
          <a:prstGeom prst="rect"/>
        </p:spPr>
        <p:txBody>
          <a:bodyPr wrap="square" lIns="91440" tIns="45720" rIns="91440" bIns="45720" numCol="1" vert="horz" anchor="t">
            <a:spAutoFit/>
            <a:scene3d>
              <a:camera prst="orthographicFront"/>
              <a:lightRig rig="threePt" dir="t"/>
            </a:scene3d>
            <a:sp3d prstMaterial="warmMatte">
              <a:bevelT w="0" h="76200" prst="circle"/>
            </a:sp3d>
          </a:bodyPr>
          <a:lstStyle/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buSzPct val="120000"/>
              <a:buBlip>
                <a:blip r:embed="rId2"/>
              </a:buBlip>
              <a:defRPr/>
            </a:pP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딥러닝이든 머신러닝이든 데이터를 분석하는데 있어서 제일 중요한 건 데이터를 고르는 일 이라는것을 다시 체감했습니다.</a:t>
            </a: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 </a:t>
            </a: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이번에도 초반에 선택했던 데이터에서 물가 데이터로 선회한 이유는 그 데이터의 과적합과 오차가 해소되지 않았기</a:t>
            </a: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때문이었는데 열들간의 상관관계가 복잡했던 것이 그 원인이었던것 같고 흥미와 난이도,</a:t>
            </a: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 </a:t>
            </a: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데이터 품질까지 종합적으로 고민하여 </a:t>
            </a: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선별하는것이 쉽지않지만 중요한 일이라 체감했습니다.</a:t>
            </a: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 </a:t>
            </a: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시계열 데이터의 흔한 주가나 물가 데이터도 내가 어떻게 가공하느냐에</a:t>
            </a: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따라 풍부한 결과물이 될 수 있을거라 다시 생각했으며 더 많은 경험이 필요한 것 같습니다.</a:t>
            </a: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 </a:t>
            </a: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 </a:t>
            </a: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프로젝트마다 시간이 여유롭지 않은데 필연적으로 G</a:t>
            </a: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PT</a:t>
            </a: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의 도움을 받긴 하지만 복기에 중점을 두고 흐름을 보는것이 중요하다고 </a:t>
            </a: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생각하며 기획과 관련 지식을 얻어가는데 중점을 두는 것이 중요하다고 생각하게 되었습니다. 결과적으로는 모델을 짜는 것은 </a:t>
            </a: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ko-KR" altLang="en-US" sz="1400" spc="-60">
                <a:gradFill rotWithShape="1">
                  <a:gsLst>
                    <a:gs pos="67000">
                      <a:srgbClr val="000000">
                        <a:lumMod val="75000"/>
                        <a:lumOff val="25000"/>
                      </a:srgbClr>
                    </a:gs>
                    <a:gs pos="83000">
                      <a:srgbClr val="000000">
                        <a:lumMod val="75000"/>
                        <a:lumOff val="25000"/>
                      </a:srgbClr>
                    </a:gs>
                  </a:gsLst>
                  <a:lin ang="0" scaled="1"/>
                </a:gradFill>
                <a:latin typeface="KoPub돋움체 Bold" charset="0"/>
                <a:ea typeface="KoPub돋움체 Bold" charset="0"/>
              </a:rPr>
              <a:t>일부분이고 기획부터 만듦까지 실제 업무라고 생각하고 프로젝트를 진행하는 것을 연습했다고 생각합니다.</a:t>
            </a: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</p:txBody>
      </p:sp>
      <p:sp>
        <p:nvSpPr>
          <p:cNvPr id="15" name="도형 39"/>
          <p:cNvSpPr>
            <a:spLocks/>
          </p:cNvSpPr>
          <p:nvPr/>
        </p:nvSpPr>
        <p:spPr>
          <a:xfrm>
            <a:off x="533400" y="4643120"/>
            <a:ext cx="8523605" cy="710565"/>
          </a:xfrm>
          <a:prstGeom prst="rect"/>
        </p:spPr>
        <p:txBody>
          <a:bodyPr wrap="square" lIns="91440" tIns="45720" rIns="91440" bIns="45720" numCol="1" vert="horz" anchor="t">
            <a:spAutoFit/>
            <a:scene3d>
              <a:camera prst="orthographicFront"/>
              <a:lightRig rig="threePt" dir="t"/>
            </a:scene3d>
            <a:sp3d prstMaterial="warmMatte">
              <a:bevelT w="0" h="76200" prst="circle"/>
            </a:sp3d>
          </a:bodyPr>
          <a:lstStyle/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buSzPct val="120000"/>
              <a:buBlip>
                <a:blip r:embed="rId2"/>
              </a:buBlip>
              <a:defRPr/>
            </a:pP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  <a:p>
            <a:pPr marL="269875" indent="-269875" algn="l" fontAlgn="auto" defTabSz="914400" latinLnBrk="0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endParaRPr lang="ko-KR" altLang="en-US" sz="1400">
              <a:gradFill rotWithShape="1">
                <a:gsLst>
                  <a:gs pos="67000">
                    <a:srgbClr val="000000">
                      <a:lumMod val="75000"/>
                      <a:lumOff val="25000"/>
                    </a:srgbClr>
                  </a:gs>
                  <a:gs pos="83000">
                    <a:srgbClr val="000000">
                      <a:lumMod val="75000"/>
                      <a:lumOff val="25000"/>
                    </a:srgbClr>
                  </a:gs>
                </a:gsLst>
                <a:lin ang="0" scaled="1"/>
              </a:gradFill>
              <a:latin typeface="KoPub돋움체 Bold" charset="0"/>
              <a:ea typeface="KoPub돋움체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42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/>
          <p:cNvSpPr txBox="1">
            <a:spLocks noChangeArrowheads="1"/>
          </p:cNvSpPr>
          <p:nvPr/>
        </p:nvSpPr>
        <p:spPr bwMode="auto">
          <a:xfrm>
            <a:off x="272415" y="180340"/>
            <a:ext cx="183578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2000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000">
                <a:latin typeface="나눔고딕 ExtraBold" pitchFamily="50" charset="-127"/>
                <a:ea typeface="나눔고딕 ExtraBold" pitchFamily="50" charset="-127"/>
              </a:rPr>
              <a:t>개요 및 현황</a:t>
            </a:r>
            <a:endParaRPr lang="ko-KR" altLang="en-US" sz="20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455930" y="908685"/>
          <a:ext cx="9027795" cy="484060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719580"/>
                <a:gridCol w="7308215"/>
              </a:tblGrid>
              <a:tr h="680720">
                <a:tc>
                  <a:txBody>
                    <a:bodyPr/>
                    <a:lstStyle/>
                    <a:p>
                      <a:pPr marL="0" indent="0" rtl="0" algn="ctr" fontAlgn="ctr" defTabSz="914400" eaLnBrk="1" latinLnBrk="0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400" kern="1200" cap="none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1"/>
                          </a:solidFill>
                          <a:latin typeface="KoPub돋움체 Bold" charset="0"/>
                          <a:ea typeface="KoPub돋움체 Bold" charset="0"/>
                        </a:rPr>
                        <a:t>사업과제</a:t>
                      </a:r>
                      <a:endParaRPr lang="ko-KR" altLang="en-US" sz="14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1"/>
                        </a:solidFill>
                        <a:latin typeface="KoPub돋움체 Bold" charset="0"/>
                        <a:ea typeface="KoPub돋움체 Bold" charset="0"/>
                      </a:endParaRPr>
                    </a:p>
                  </a:txBody>
                  <a:tcPr marL="89535" marR="89535" marT="49530" marB="49530" anchor="ctr">
                    <a:lnL w="12700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9D1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ctr" defTabSz="914400" eaLnBrk="1" latinLnBrk="0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400" kern="1200">
                          <a:latin typeface="KoPub돋움체 Bold" charset="0"/>
                          <a:ea typeface="KoPub돋움체 Bold" charset="0"/>
                        </a:rPr>
                        <a:t>세계 </a:t>
                      </a:r>
                      <a:r>
                        <a:rPr lang="ko-KR" altLang="en-US" sz="1400" kern="1200">
                          <a:latin typeface="KoPub돋움체 Bold" charset="0"/>
                          <a:ea typeface="KoPub돋움체 Bold" charset="0"/>
                        </a:rPr>
                        <a:t>주</a:t>
                      </a:r>
                      <a:r>
                        <a:rPr lang="ko-KR" altLang="en-US" sz="1400" kern="1200">
                          <a:latin typeface="KoPub돋움체 Bold" charset="0"/>
                          <a:ea typeface="KoPub돋움체 Bold" charset="0"/>
                        </a:rPr>
                        <a:t>요 </a:t>
                      </a:r>
                      <a:r>
                        <a:rPr lang="ko-KR" altLang="en-US" sz="1400" kern="1200">
                          <a:latin typeface="KoPub돋움체 Bold" charset="0"/>
                          <a:ea typeface="KoPub돋움체 Bold" charset="0"/>
                        </a:rPr>
                        <a:t>물</a:t>
                      </a:r>
                      <a:r>
                        <a:rPr lang="ko-KR" altLang="en-US" sz="1400" kern="1200">
                          <a:latin typeface="KoPub돋움체 Bold" charset="0"/>
                          <a:ea typeface="KoPub돋움체 Bold" charset="0"/>
                        </a:rPr>
                        <a:t>가 </a:t>
                      </a:r>
                      <a:r>
                        <a:rPr lang="ko-KR" altLang="en-US" sz="1400" kern="1200">
                          <a:latin typeface="KoPub돋움체 Bold" charset="0"/>
                          <a:ea typeface="KoPub돋움체 Bold" charset="0"/>
                        </a:rPr>
                        <a:t>지</a:t>
                      </a:r>
                      <a:r>
                        <a:rPr lang="ko-KR" altLang="en-US" sz="1400" kern="1200">
                          <a:latin typeface="KoPub돋움체 Bold" charset="0"/>
                          <a:ea typeface="KoPub돋움체 Bold" charset="0"/>
                        </a:rPr>
                        <a:t>수 </a:t>
                      </a:r>
                      <a:r>
                        <a:rPr lang="ko-KR" altLang="en-US" sz="1400" kern="1200">
                          <a:latin typeface="KoPub돋움체 Bold" charset="0"/>
                          <a:ea typeface="KoPub돋움체 Bold" charset="0"/>
                        </a:rPr>
                        <a:t>예</a:t>
                      </a:r>
                      <a:r>
                        <a:rPr lang="ko-KR" altLang="en-US" sz="1400" kern="1200">
                          <a:latin typeface="KoPub돋움체 Bold" charset="0"/>
                          <a:ea typeface="KoPub돋움체 Bold" charset="0"/>
                        </a:rPr>
                        <a:t>측 및 </a:t>
                      </a:r>
                      <a:r>
                        <a:rPr lang="ko-KR" altLang="en-US" sz="1400" kern="1200">
                          <a:latin typeface="KoPub돋움체 Bold" charset="0"/>
                          <a:ea typeface="KoPub돋움체 Bold" charset="0"/>
                        </a:rPr>
                        <a:t>시각</a:t>
                      </a:r>
                      <a:r>
                        <a:rPr lang="ko-KR" altLang="en-US" sz="1400" kern="1200">
                          <a:latin typeface="KoPub돋움체 Bold" charset="0"/>
                          <a:ea typeface="KoPub돋움체 Bold" charset="0"/>
                        </a:rPr>
                        <a:t>화</a:t>
                      </a:r>
                      <a:endParaRPr lang="ko-KR" altLang="en-US" sz="14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KoPub돋움체 Bold" charset="0"/>
                        <a:ea typeface="KoPub돋움체 Bold" charset="0"/>
                      </a:endParaRPr>
                    </a:p>
                  </a:txBody>
                  <a:tcPr marL="89535" marR="89535" marT="49530" marB="49530" anchor="ctr">
                    <a:lnL w="6350" cap="flat" cmpd="sng" algn="ctr">
                      <a:solidFill>
                        <a:srgbClr val="C9D1D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EE0E4"/>
                    </a:solidFill>
                  </a:tcPr>
                </a:tc>
              </a:tr>
              <a:tr h="4159885">
                <a:tc gridSpan="2">
                  <a:txBody>
                    <a:bodyPr/>
                    <a:lstStyle/>
                    <a:p>
                      <a:pPr marL="0" indent="0" rtl="0" algn="ctr" fontAlgn="base" defTabSz="914400" eaLnBrk="1" latinLnBrk="0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     </a:t>
                      </a:r>
                      <a:endParaRPr lang="ko-KR" altLang="en-US" sz="16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charset="0"/>
                        <a:ea typeface="KoPub돋움체 Bold" charset="0"/>
                      </a:endParaRPr>
                    </a:p>
                    <a:p>
                      <a:pPr marL="0" indent="0" rtl="0" algn="ctr" fontAlgn="base" defTabSz="914400" eaLnBrk="1" latinLnBrk="0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charset="0"/>
                        <a:ea typeface="KoPub돋움체 Bold" charset="0"/>
                      </a:endParaRPr>
                    </a:p>
                    <a:p>
                      <a:pPr marL="0" indent="0" rtl="0" algn="ctr" fontAlgn="base" defTabSz="914400" eaLnBrk="1" latinLnBrk="0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charset="0"/>
                        <a:ea typeface="KoPub돋움체 Bold" charset="0"/>
                      </a:endParaRPr>
                    </a:p>
                    <a:p>
                      <a:pPr marL="0" indent="0" rtl="0" algn="ctr" fontAlgn="base" defTabSz="914400" eaLnBrk="1" latinLnBrk="0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      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  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  -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최근 5년간 바이러스와 전쟁등으로 인해 국제 주요 식품 가격이 크게 변동함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</a:t>
                      </a:r>
                      <a:endParaRPr lang="ko-KR" altLang="en-US" sz="16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charset="0"/>
                        <a:ea typeface="KoPub돋움체 Bold" charset="0"/>
                      </a:endParaRPr>
                    </a:p>
                    <a:p>
                      <a:pPr marL="0" indent="0" rtl="0" algn="ctr" fontAlgn="base" defTabSz="914400" eaLnBrk="1" latinLnBrk="0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                               </a:t>
                      </a:r>
                      <a:endParaRPr lang="ko-KR" altLang="en-US" sz="16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charset="0"/>
                        <a:ea typeface="KoPub돋움체 Bold" charset="0"/>
                      </a:endParaRPr>
                    </a:p>
                    <a:p>
                      <a:pPr marL="0" indent="0" rtl="0" algn="ctr" fontAlgn="base" defTabSz="914400" eaLnBrk="1" latinLnBrk="0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-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         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        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 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-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기후변화 등으로 인한 식량난이 가속화되므로 식료품의 물가지수를 예측하는 것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또한 중요해짐</a:t>
                      </a:r>
                      <a:endParaRPr lang="ko-KR" altLang="en-US" sz="16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charset="0"/>
                        <a:ea typeface="KoPub돋움체 Bold" charset="0"/>
                      </a:endParaRPr>
                    </a:p>
                    <a:p>
                      <a:pPr marL="0" indent="0" rtl="0" algn="ctr" fontAlgn="base" defTabSz="914400" eaLnBrk="1" latinLnBrk="0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charset="0"/>
                        <a:ea typeface="KoPub돋움체 Bold" charset="0"/>
                      </a:endParaRPr>
                    </a:p>
                    <a:p>
                      <a:pPr marL="0" indent="0" rtl="0" algn="ctr" fontAlgn="base" defTabSz="914400" eaLnBrk="1" latinLnBrk="0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GRU 모델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       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 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- GRU 모델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을 활용하여 지난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5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년간의 물가 변동 추이를 확인하고 물품간의 상호관계를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확인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함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과 동시에 실제값과 예측값 사이의 흐름을 파악함</a:t>
                      </a:r>
                      <a:endParaRPr lang="ko-KR" altLang="en-US" sz="16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charset="0"/>
                        <a:ea typeface="KoPub돋움체 Bold" charset="0"/>
                      </a:endParaRPr>
                    </a:p>
                    <a:p>
                      <a:pPr marL="0" indent="0" rtl="0" algn="ctr" fontAlgn="base" defTabSz="914400" eaLnBrk="1" latinLnBrk="0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charset="0"/>
                        <a:ea typeface="KoPub돋움체 Bold" charset="0"/>
                      </a:endParaRPr>
                    </a:p>
                    <a:p>
                      <a:pPr marL="0" indent="0" rtl="0" algn="ctr" fontAlgn="base" defTabSz="914400" eaLnBrk="1" latinLnBrk="0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-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                         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-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  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실제 미국 식료품점에서 수집한 데이터를 바탕으로 2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020</a:t>
                      </a:r>
                      <a:r>
                        <a:rPr lang="ko-KR" altLang="ko-KR" sz="1600" kern="1200" cap="none" spc="-40" kumimoji="1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charset="0"/>
                          <a:ea typeface="KoPub돋움체 Bold" charset="0"/>
                        </a:rPr>
                        <a:t>년 전후의 실제적인 데이터 추이를 파악</a:t>
                      </a:r>
                      <a:endParaRPr lang="ko-KR" altLang="en-US" sz="16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charset="0"/>
                        <a:ea typeface="KoPub돋움체 Bold" charset="0"/>
                      </a:endParaRPr>
                    </a:p>
                    <a:p>
                      <a:pPr marL="0" indent="0" rtl="0" algn="ctr" fontAlgn="base" defTabSz="914400" eaLnBrk="1" latinLnBrk="0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charset="0"/>
                        <a:ea typeface="KoPub돋움체 Bold" charset="0"/>
                      </a:endParaRPr>
                    </a:p>
                    <a:p>
                      <a:pPr marL="0" indent="0" rtl="0" algn="ctr" fontAlgn="base" defTabSz="914400" eaLnBrk="1" latinLnBrk="0" hangingPunct="1" lvl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1200" kumimoji="1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charset="0"/>
                        <a:ea typeface="KoPub돋움체 Bold" charset="0"/>
                      </a:endParaRPr>
                    </a:p>
                  </a:txBody>
                  <a:tcPr marL="89535" marR="89535" marT="49530" marB="49530" anchor="ctr">
                    <a:lnL w="12700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22" name="모서리가 둥근 직사각형 79">
            <a:extLst>
              <a:ext uri="{FF2B5EF4-FFF2-40B4-BE49-F238E27FC236}">
                <a16:creationId xmlns:a16="http://schemas.microsoft.com/office/drawing/2014/main" id="{3A44B46A-99F0-866D-4D15-9C05E912ED48}"/>
              </a:ext>
            </a:extLst>
          </p:cNvPr>
          <p:cNvSpPr/>
          <p:nvPr/>
        </p:nvSpPr>
        <p:spPr bwMode="gray">
          <a:xfrm>
            <a:off x="522605" y="1772920"/>
            <a:ext cx="1585595" cy="4157980"/>
          </a:xfrm>
          <a:prstGeom prst="roundRect">
            <a:avLst>
              <a:gd name="adj" fmla="val 2593"/>
            </a:avLst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rtlCol="0" anchor="ctr"/>
          <a:lstStyle/>
          <a:p>
            <a:pPr algn="ctr" defTabSz="936625" latinLnBrk="0">
              <a:lnSpc>
                <a:spcPts val="1500"/>
              </a:lnSpc>
              <a:spcBef>
                <a:spcPts val="0"/>
              </a:spcBef>
              <a:buClr>
                <a:schemeClr val="bg2"/>
              </a:buClr>
              <a:buSzPct val="60000"/>
            </a:pP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추진배경 및 목적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846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/>
          <p:cNvSpPr txBox="1">
            <a:spLocks noChangeArrowheads="1"/>
          </p:cNvSpPr>
          <p:nvPr/>
        </p:nvSpPr>
        <p:spPr bwMode="auto">
          <a:xfrm>
            <a:off x="272415" y="180340"/>
            <a:ext cx="14509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과제 범위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4" name="object 96"/>
          <p:cNvGraphicFramePr>
            <a:graphicFrameLocks noGrp="1"/>
          </p:cNvGraphicFramePr>
          <p:nvPr/>
        </p:nvGraphicFramePr>
        <p:xfrm>
          <a:off x="514985" y="1133475"/>
          <a:ext cx="8829675" cy="4830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5220"/>
                <a:gridCol w="2592070"/>
                <a:gridCol w="5112385"/>
              </a:tblGrid>
              <a:tr h="471805">
                <a:tc gridSpan="2">
                  <a:txBody>
                    <a:bodyPr/>
                    <a:lstStyle/>
                    <a:p>
                      <a:pPr marL="0" indent="0" algn="ctr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300" kern="1200" i="0" b="1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과제구분</a:t>
                      </a:r>
                      <a:endParaRPr lang="ko-KR" altLang="en-US" sz="1300" kern="1200" i="0" b="1">
                        <a:solidFill>
                          <a:schemeClr val="tx1"/>
                        </a:solidFill>
                        <a:latin typeface="KoPub돋움체 Bold" charset="0"/>
                        <a:ea typeface="KoPub돋움체 Bold" charset="0"/>
                        <a:cs typeface="Times New Roman" charset="0"/>
                      </a:endParaRPr>
                    </a:p>
                  </a:txBody>
                  <a:tcPr marL="35560" marR="35560" marT="0" marB="0" anchor="ctr">
                    <a:lnR w="6350" cap="flat" cmpd="sng" algn="ctr">
                      <a:solidFill>
                        <a:srgbClr val="333E5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6C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3E5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BF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300" kern="1200" i="0" b="1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내용</a:t>
                      </a:r>
                      <a:endParaRPr lang="ko-KR" altLang="en-US" sz="1300" kern="1200" i="0" b="1">
                        <a:solidFill>
                          <a:schemeClr val="tx1"/>
                        </a:solidFill>
                        <a:latin typeface="KoPub돋움체 Bold" charset="0"/>
                        <a:ea typeface="KoPub돋움체 Bold" charset="0"/>
                        <a:cs typeface="Times New Roman" charset="0"/>
                      </a:endParaRPr>
                    </a:p>
                  </a:txBody>
                  <a:tcPr marL="35560" marR="35560" marT="0" marB="0" anchor="ctr">
                    <a:lnL w="6350" cap="flat" cmpd="sng" algn="ctr">
                      <a:solidFill>
                        <a:srgbClr val="333E5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6C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3E5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BF8"/>
                    </a:solidFill>
                  </a:tcPr>
                </a:tc>
              </a:tr>
              <a:tr h="337185">
                <a:tc rowSpan="7">
                  <a:txBody>
                    <a:bodyPr/>
                    <a:lstStyle/>
                    <a:p>
                      <a:pPr marL="0" indent="0" algn="ctr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sz="1300" kern="1200" i="0" b="0">
                          <a:solidFill>
                            <a:schemeClr val="tx1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AI</a:t>
                      </a:r>
                      <a:endParaRPr lang="ko-KR" altLang="en-US" sz="1300" kern="1200" i="0" b="0">
                        <a:solidFill>
                          <a:schemeClr val="tx1"/>
                        </a:solidFill>
                        <a:latin typeface="KoPub돋움체 Medium" charset="0"/>
                        <a:ea typeface="KoPub돋움체 Medium" charset="0"/>
                        <a:cs typeface="Times New Roman" charset="0"/>
                      </a:endParaRPr>
                    </a:p>
                  </a:txBody>
                  <a:tcPr marL="35560" marR="35560" marT="0" marB="0" anchor="ctr">
                    <a:lnR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3E5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3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AI</a:t>
                      </a:r>
                      <a:r>
                        <a:rPr lang="ko-KR" altLang="en-US" sz="13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기반 물가예측모델 구현</a:t>
                      </a:r>
                      <a:endParaRPr lang="ko-KR" altLang="en-US" sz="1300" kern="1200" kumimoji="0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KoPub돋움체 Medium" charset="0"/>
                        <a:ea typeface="KoPub돋움체 Medium" charset="0"/>
                        <a:cs typeface="Times New Roman" charset="0"/>
                      </a:endParaRPr>
                    </a:p>
                  </a:txBody>
                  <a:tcPr marL="35560" marR="35560" marT="0" marB="0" anchor="ctr">
                    <a:lnL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3E5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데이터 수집 및 데이터 셋 구축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KoPub돋움체 Bold" charset="0"/>
                        <a:ea typeface="KoPub돋움체 Bold" charset="0"/>
                        <a:cs typeface="Times New Roman" charset="0"/>
                      </a:endParaRPr>
                    </a:p>
                  </a:txBody>
                  <a:tcPr marL="35560" marR="35560" marT="0" marB="0" anchor="ctr">
                    <a:lnL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3E5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718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데이터 전처리</a:t>
                      </a:r>
                      <a:r>
                        <a:rPr lang="en-US" altLang="ko-KR" sz="1200" kern="1200" i="0" b="0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표준화</a:t>
                      </a:r>
                      <a:r>
                        <a:rPr lang="en-US" altLang="ko-KR" sz="1200" kern="1200" i="0" b="0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상관관계 분석 </a:t>
                      </a:r>
                      <a:r>
                        <a:rPr lang="en-US" altLang="ko-KR" sz="1200" kern="1200" i="0" b="0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(EDA</a:t>
                      </a:r>
                      <a:r>
                        <a:rPr lang="ko-KR" altLang="en-US" sz="1200" kern="1200" i="0" b="0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도구 활용</a:t>
                      </a:r>
                      <a:r>
                        <a:rPr lang="en-US" altLang="ko-KR" sz="1200" kern="1200" i="0" b="0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)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KoPub돋움체 Bold" charset="0"/>
                        <a:ea typeface="KoPub돋움체 Bold" charset="0"/>
                        <a:cs typeface="Times New Roman" charset="0"/>
                      </a:endParaRPr>
                    </a:p>
                  </a:txBody>
                  <a:tcPr marL="35560" marR="35560" marT="0" marB="0" anchor="ctr">
                    <a:lnL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639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예측모델(</a:t>
                      </a: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GRU)</a:t>
                      </a: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 선정 및 학습</a:t>
                      </a:r>
                      <a:endParaRPr lang="ko-KR" altLang="en-US" sz="1300" kern="1200" i="0" b="0">
                        <a:solidFill>
                          <a:schemeClr val="tx1"/>
                        </a:solidFill>
                        <a:latin typeface="KoPub돋움체 Bold" charset="0"/>
                        <a:ea typeface="KoPub돋움체 Bold" charset="0"/>
                        <a:cs typeface="Times New Roman" charset="0"/>
                      </a:endParaRPr>
                    </a:p>
                  </a:txBody>
                  <a:tcPr marL="35560" marR="35560" marT="0" marB="0" anchor="ctr">
                    <a:lnL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718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rme</a:t>
                      </a:r>
                      <a:r>
                        <a:rPr lang="en-US" sz="1300" kern="1200" i="0" b="0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, </a:t>
                      </a:r>
                      <a:r>
                        <a:rPr lang="ko-KR" sz="1300" kern="1200" i="0" b="0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rse</a:t>
                      </a:r>
                      <a:r>
                        <a:rPr lang="en-US" sz="1300" kern="1200" i="0" b="0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등 회귀 평가지표를 활용한 모델 성능 평가</a:t>
                      </a:r>
                      <a:endParaRPr lang="ko-KR" altLang="en-US" sz="1300" kern="1200" i="0" b="0">
                        <a:solidFill>
                          <a:schemeClr val="tx1"/>
                        </a:solidFill>
                        <a:latin typeface="KoPub돋움체 Bold" charset="0"/>
                        <a:ea typeface="KoPub돋움체 Bold" charset="0"/>
                        <a:cs typeface="Times New Roman" charset="0"/>
                      </a:endParaRPr>
                    </a:p>
                  </a:txBody>
                  <a:tcPr marL="35560" marR="35560" marT="0" marB="0" anchor="ctr">
                    <a:lnL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718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웹 프로토타입(</a:t>
                      </a: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S</a:t>
                      </a: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t</a:t>
                      </a: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reaml</a:t>
                      </a: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i</a:t>
                      </a: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t)</a:t>
                      </a: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 구축</a:t>
                      </a:r>
                      <a:endParaRPr lang="ko-KR" altLang="en-US" sz="1300" kern="1200" i="0" b="0">
                        <a:solidFill>
                          <a:schemeClr val="tx1"/>
                        </a:solidFill>
                        <a:latin typeface="KoPub돋움체 Bold" charset="0"/>
                        <a:ea typeface="KoPub돋움체 Bold" charset="0"/>
                        <a:cs typeface="Times New Roman" charset="0"/>
                      </a:endParaRPr>
                    </a:p>
                  </a:txBody>
                  <a:tcPr marL="35560" marR="35560" marT="0" marB="0" anchor="ctr">
                    <a:lnL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718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예측모델 웹 기반 시스템 구축</a:t>
                      </a:r>
                      <a:endParaRPr lang="ko-KR" altLang="en-US" sz="1300" kern="1200" i="0" b="0">
                        <a:solidFill>
                          <a:schemeClr val="tx1"/>
                        </a:solidFill>
                        <a:latin typeface="KoPub돋움체 Medium" charset="0"/>
                        <a:ea typeface="KoPub돋움체 Medium" charset="0"/>
                        <a:cs typeface="Times New Roman" charset="0"/>
                      </a:endParaRPr>
                    </a:p>
                  </a:txBody>
                  <a:tcPr marL="35560" marR="35560" marT="0" marB="0" anchor="ctr">
                    <a:lnL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98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테스트</a:t>
                      </a:r>
                      <a:endParaRPr lang="ko-KR" altLang="en-US" sz="1300" kern="1200" i="0" b="0">
                        <a:solidFill>
                          <a:schemeClr val="tx1"/>
                        </a:solidFill>
                        <a:latin typeface="KoPub돋움체 Medium" charset="0"/>
                        <a:ea typeface="KoPub돋움체 Medium" charset="0"/>
                        <a:cs typeface="Times New Roman" charset="0"/>
                      </a:endParaRPr>
                    </a:p>
                  </a:txBody>
                  <a:tcPr marL="35560" marR="35560" marT="0" marB="0" anchor="ctr">
                    <a:lnL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7190">
                <a:tc rowSpan="5">
                  <a:txBody>
                    <a:bodyPr/>
                    <a:lstStyle/>
                    <a:p>
                      <a:pPr marL="0" indent="0" algn="ctr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시각화</a:t>
                      </a:r>
                      <a:endParaRPr lang="ko-KR" altLang="en-US" sz="1300" kern="1200" i="0" b="0">
                        <a:solidFill>
                          <a:schemeClr val="tx1"/>
                        </a:solidFill>
                        <a:latin typeface="KoPub돋움체 Medium" charset="0"/>
                        <a:ea typeface="KoPub돋움체 Medium" charset="0"/>
                        <a:cs typeface="Times New Roman" charset="0"/>
                      </a:endParaRPr>
                    </a:p>
                  </a:txBody>
                  <a:tcPr marL="35560" marR="35560" marT="0" marB="0" anchor="ctr">
                    <a:lnR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6C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실시간 환경계측정보 연계 및 시각화</a:t>
                      </a:r>
                      <a:endParaRPr lang="ko-KR" altLang="en-US" sz="1300" kern="1200" i="0" b="0">
                        <a:solidFill>
                          <a:schemeClr val="tx1"/>
                        </a:solidFill>
                        <a:latin typeface="KoPub돋움체 Medium" charset="0"/>
                        <a:ea typeface="KoPub돋움체 Medium" charset="0"/>
                        <a:cs typeface="Times New Roman" charset="0"/>
                      </a:endParaRPr>
                    </a:p>
                  </a:txBody>
                  <a:tcPr marL="35560" marR="35560" marT="0" marB="0" anchor="ctr">
                    <a:lnL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6C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물가예측정보</a:t>
                      </a: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 실시간 연계 모형 구현</a:t>
                      </a:r>
                      <a:endParaRPr lang="ko-KR" altLang="en-US" sz="1300" kern="1200" i="0" b="0">
                        <a:solidFill>
                          <a:schemeClr val="tx1"/>
                        </a:solidFill>
                        <a:latin typeface="KoPub돋움체 Medium" charset="0"/>
                        <a:ea typeface="KoPub돋움체 Medium" charset="0"/>
                        <a:cs typeface="Times New Roman" charset="0"/>
                      </a:endParaRPr>
                    </a:p>
                  </a:txBody>
                  <a:tcPr marL="35560" marR="35560" marT="0" marB="0" anchor="ctr">
                    <a:lnL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0767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그래프 등</a:t>
                      </a: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 시각화 구현</a:t>
                      </a:r>
                      <a:endParaRPr lang="ko-KR" altLang="en-US" sz="1300" kern="1200" i="0" b="0">
                        <a:solidFill>
                          <a:schemeClr val="tx1"/>
                        </a:solidFill>
                        <a:latin typeface="KoPub돋움체 Medium" charset="0"/>
                        <a:ea typeface="KoPub돋움체 Medium" charset="0"/>
                        <a:cs typeface="Times New Roman" charset="0"/>
                      </a:endParaRPr>
                    </a:p>
                  </a:txBody>
                  <a:tcPr marL="35560" marR="35560" marT="0" marB="0" anchor="ctr">
                    <a:lnL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718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월별.</a:t>
                      </a: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 년도</a:t>
                      </a: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별 </a:t>
                      </a: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예측모델 시각화</a:t>
                      </a:r>
                      <a:endParaRPr lang="ko-KR" altLang="en-US" sz="1300" kern="1200" i="0" b="0">
                        <a:solidFill>
                          <a:schemeClr val="tx1"/>
                        </a:solidFill>
                        <a:latin typeface="KoPub돋움체 Medium" charset="0"/>
                        <a:ea typeface="KoPub돋움체 Medium" charset="0"/>
                        <a:cs typeface="Times New Roman" charset="0"/>
                      </a:endParaRPr>
                    </a:p>
                  </a:txBody>
                  <a:tcPr marL="35560" marR="35560" marT="0" marB="0" anchor="ctr">
                    <a:lnL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164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테스트</a:t>
                      </a:r>
                      <a:endParaRPr lang="ko-KR" altLang="en-US" sz="1300" kern="1200" i="0" b="0">
                        <a:solidFill>
                          <a:schemeClr val="tx1"/>
                        </a:solidFill>
                        <a:latin typeface="KoPub돋움체 Medium" charset="0"/>
                        <a:ea typeface="KoPub돋움체 Medium" charset="0"/>
                        <a:cs typeface="Times New Roman" charset="0"/>
                      </a:endParaRPr>
                    </a:p>
                  </a:txBody>
                  <a:tcPr marL="35560" marR="35560" marT="0" marB="0" anchor="ctr">
                    <a:lnL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465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통합테스트 및 시운전</a:t>
                      </a:r>
                      <a:endParaRPr lang="ko-KR" altLang="en-US" sz="1300" kern="1200" i="0" b="0">
                        <a:solidFill>
                          <a:schemeClr val="tx1"/>
                        </a:solidFill>
                        <a:latin typeface="KoPub돋움체 Medium" charset="0"/>
                        <a:ea typeface="KoPub돋움체 Medium" charset="0"/>
                        <a:cs typeface="Times New Roman" charset="0"/>
                      </a:endParaRPr>
                    </a:p>
                  </a:txBody>
                  <a:tcPr marL="35560" marR="35560" marT="0" marB="0" anchor="ctr">
                    <a:lnL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6C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551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>
          <a:extLst>
            <a:ext uri="{FF2B5EF4-FFF2-40B4-BE49-F238E27FC236}">
              <a16:creationId xmlns:a16="http://schemas.microsoft.com/office/drawing/2014/main" id="{3BD2F6D2-8C66-1AA1-E51C-CE20E40A4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96C96A44-125A-F127-D53B-8320C0524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15" y="180340"/>
            <a:ext cx="547941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과제 추진 방법 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AI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예측 분석모델 구축 프로세스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6452B80-31C1-4916-6CA0-8F18443085D7}"/>
              </a:ext>
            </a:extLst>
          </p:cNvPr>
          <p:cNvGrpSpPr/>
          <p:nvPr/>
        </p:nvGrpSpPr>
        <p:grpSpPr>
          <a:xfrm>
            <a:off x="577850" y="1122045"/>
            <a:ext cx="8696960" cy="4525645"/>
            <a:chOff x="577850" y="1122045"/>
            <a:chExt cx="8696960" cy="4525645"/>
          </a:xfrm>
        </p:grpSpPr>
        <p:sp>
          <p:nvSpPr>
            <p:cNvPr id="4" name="object 3"/>
            <p:cNvSpPr>
              <a:spLocks/>
            </p:cNvSpPr>
            <p:nvPr/>
          </p:nvSpPr>
          <p:spPr>
            <a:xfrm rot="0">
              <a:off x="2854960" y="1663700"/>
              <a:ext cx="3936365" cy="1745615"/>
            </a:xfrm>
            <a:custGeom>
              <a:gdLst>
                <a:gd fmla="*/ 0 w 5370833" name="TX0"/>
                <a:gd fmla="*/ 269494 h 1617348" name="TY0"/>
                <a:gd fmla="*/ 4341 w 5370833" name="TX1"/>
                <a:gd fmla="*/ 221050 h 1617348" name="TY1"/>
                <a:gd fmla="*/ 16859 w 5370833" name="TX2"/>
                <a:gd fmla="*/ 175456 h 1617348" name="TY2"/>
                <a:gd fmla="*/ 36792 w 5370833" name="TX3"/>
                <a:gd fmla="*/ 133472 h 1617348" name="TY3"/>
                <a:gd fmla="*/ 63379 w 5370833" name="TX4"/>
                <a:gd fmla="*/ 95859 h 1617348" name="TY4"/>
                <a:gd fmla="*/ 95859 w 5370833" name="TX5"/>
                <a:gd fmla="*/ 63379 h 1617348" name="TY5"/>
                <a:gd fmla="*/ 133472 w 5370833" name="TX6"/>
                <a:gd fmla="*/ 36792 h 1617348" name="TY6"/>
                <a:gd fmla="*/ 175456 w 5370833" name="TX7"/>
                <a:gd fmla="*/ 16859 h 1617348" name="TY7"/>
                <a:gd fmla="*/ 221050 w 5370833" name="TX8"/>
                <a:gd fmla="*/ 4341 h 1617348" name="TY8"/>
                <a:gd fmla="*/ 269494 w 5370833" name="TX9"/>
                <a:gd fmla="*/ 0 h 1617348" name="TY9"/>
                <a:gd fmla="*/ 5101082 w 5370833" name="TX10"/>
                <a:gd fmla="*/ 0 h 1617348" name="TY10"/>
                <a:gd fmla="*/ 5149525 w 5370833" name="TX11"/>
                <a:gd fmla="*/ 4341 h 1617348" name="TY11"/>
                <a:gd fmla="*/ 5195119 w 5370833" name="TX12"/>
                <a:gd fmla="*/ 16859 h 1617348" name="TY12"/>
                <a:gd fmla="*/ 5237103 w 5370833" name="TX13"/>
                <a:gd fmla="*/ 36792 h 1617348" name="TY13"/>
                <a:gd fmla="*/ 5274716 w 5370833" name="TX14"/>
                <a:gd fmla="*/ 63379 h 1617348" name="TY14"/>
                <a:gd fmla="*/ 5307196 w 5370833" name="TX15"/>
                <a:gd fmla="*/ 95859 h 1617348" name="TY15"/>
                <a:gd fmla="*/ 5333783 w 5370833" name="TX16"/>
                <a:gd fmla="*/ 133472 h 1617348" name="TY16"/>
                <a:gd fmla="*/ 5353716 w 5370833" name="TX17"/>
                <a:gd fmla="*/ 175456 h 1617348" name="TY17"/>
                <a:gd fmla="*/ 5366234 w 5370833" name="TX18"/>
                <a:gd fmla="*/ 221050 h 1617348" name="TY18"/>
                <a:gd fmla="*/ 5370576 w 5370833" name="TX19"/>
                <a:gd fmla="*/ 269494 h 1617348" name="TY19"/>
                <a:gd fmla="*/ 5370576 w 5370833" name="TX20"/>
                <a:gd fmla="*/ 1347470 h 1617348" name="TY20"/>
                <a:gd fmla="*/ 5366234 w 5370833" name="TX21"/>
                <a:gd fmla="*/ 1395913 h 1617348" name="TY21"/>
                <a:gd fmla="*/ 5353716 w 5370833" name="TX22"/>
                <a:gd fmla="*/ 1441507 h 1617348" name="TY22"/>
                <a:gd fmla="*/ 5333783 w 5370833" name="TX23"/>
                <a:gd fmla="*/ 1483491 h 1617348" name="TY23"/>
                <a:gd fmla="*/ 5307196 w 5370833" name="TX24"/>
                <a:gd fmla="*/ 1521104 h 1617348" name="TY24"/>
                <a:gd fmla="*/ 5274716 w 5370833" name="TX25"/>
                <a:gd fmla="*/ 1553584 h 1617348" name="TY25"/>
                <a:gd fmla="*/ 5237103 w 5370833" name="TX26"/>
                <a:gd fmla="*/ 1580171 h 1617348" name="TY26"/>
                <a:gd fmla="*/ 5195119 w 5370833" name="TX27"/>
                <a:gd fmla="*/ 1600104 h 1617348" name="TY27"/>
                <a:gd fmla="*/ 5149525 w 5370833" name="TX28"/>
                <a:gd fmla="*/ 1612622 h 1617348" name="TY28"/>
                <a:gd fmla="*/ 5101082 w 5370833" name="TX29"/>
                <a:gd fmla="*/ 1616964 h 1617348" name="TY29"/>
                <a:gd fmla="*/ 269494 w 5370833" name="TX30"/>
                <a:gd fmla="*/ 1616964 h 1617348" name="TY30"/>
                <a:gd fmla="*/ 221050 w 5370833" name="TX31"/>
                <a:gd fmla="*/ 1612622 h 1617348" name="TY31"/>
                <a:gd fmla="*/ 175456 w 5370833" name="TX32"/>
                <a:gd fmla="*/ 1600104 h 1617348" name="TY32"/>
                <a:gd fmla="*/ 133472 w 5370833" name="TX33"/>
                <a:gd fmla="*/ 1580171 h 1617348" name="TY33"/>
                <a:gd fmla="*/ 95859 w 5370833" name="TX34"/>
                <a:gd fmla="*/ 1553584 h 1617348" name="TY34"/>
                <a:gd fmla="*/ 63379 w 5370833" name="TX35"/>
                <a:gd fmla="*/ 1521104 h 1617348" name="TY35"/>
                <a:gd fmla="*/ 36792 w 5370833" name="TX36"/>
                <a:gd fmla="*/ 1483491 h 1617348" name="TY36"/>
                <a:gd fmla="*/ 16859 w 5370833" name="TX37"/>
                <a:gd fmla="*/ 1441507 h 1617348" name="TY37"/>
                <a:gd fmla="*/ 4341 w 5370833" name="TX38"/>
                <a:gd fmla="*/ 1395913 h 1617348" name="TY38"/>
                <a:gd fmla="*/ 0 w 5370833" name="TX39"/>
                <a:gd fmla="*/ 1347470 h 1617348" name="TY39"/>
                <a:gd fmla="*/ 0 w 5370833" name="TX40"/>
                <a:gd fmla="*/ 269494 h 1617348" name="TY40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</a:cxnLst>
              <a:rect l="l" t="t" r="r" b="b"/>
              <a:pathLst>
                <a:path w="5370833" h="1617348">
                  <a:moveTo>
                    <a:pt x="0" y="269494"/>
                  </a:moveTo>
                  <a:lnTo>
                    <a:pt x="4341" y="221050"/>
                  </a:lnTo>
                  <a:lnTo>
                    <a:pt x="16859" y="175456"/>
                  </a:lnTo>
                  <a:lnTo>
                    <a:pt x="36792" y="133472"/>
                  </a:lnTo>
                  <a:lnTo>
                    <a:pt x="63379" y="95859"/>
                  </a:lnTo>
                  <a:lnTo>
                    <a:pt x="95859" y="63379"/>
                  </a:lnTo>
                  <a:lnTo>
                    <a:pt x="133472" y="36792"/>
                  </a:lnTo>
                  <a:lnTo>
                    <a:pt x="175456" y="16859"/>
                  </a:lnTo>
                  <a:lnTo>
                    <a:pt x="221050" y="4341"/>
                  </a:lnTo>
                  <a:lnTo>
                    <a:pt x="269494" y="0"/>
                  </a:lnTo>
                  <a:lnTo>
                    <a:pt x="5101082" y="0"/>
                  </a:lnTo>
                  <a:lnTo>
                    <a:pt x="5149525" y="4341"/>
                  </a:lnTo>
                  <a:lnTo>
                    <a:pt x="5195119" y="16859"/>
                  </a:lnTo>
                  <a:lnTo>
                    <a:pt x="5237103" y="36792"/>
                  </a:lnTo>
                  <a:lnTo>
                    <a:pt x="5274716" y="63379"/>
                  </a:lnTo>
                  <a:lnTo>
                    <a:pt x="5307196" y="95859"/>
                  </a:lnTo>
                  <a:lnTo>
                    <a:pt x="5333783" y="133472"/>
                  </a:lnTo>
                  <a:lnTo>
                    <a:pt x="5353716" y="175456"/>
                  </a:lnTo>
                  <a:lnTo>
                    <a:pt x="5366234" y="221050"/>
                  </a:lnTo>
                  <a:lnTo>
                    <a:pt x="5370576" y="269494"/>
                  </a:lnTo>
                  <a:lnTo>
                    <a:pt x="5370576" y="1347470"/>
                  </a:lnTo>
                  <a:lnTo>
                    <a:pt x="5366234" y="1395913"/>
                  </a:lnTo>
                  <a:lnTo>
                    <a:pt x="5353716" y="1441507"/>
                  </a:lnTo>
                  <a:lnTo>
                    <a:pt x="5333783" y="1483491"/>
                  </a:lnTo>
                  <a:lnTo>
                    <a:pt x="5307196" y="1521104"/>
                  </a:lnTo>
                  <a:lnTo>
                    <a:pt x="5274716" y="1553584"/>
                  </a:lnTo>
                  <a:lnTo>
                    <a:pt x="5237103" y="1580171"/>
                  </a:lnTo>
                  <a:lnTo>
                    <a:pt x="5195119" y="1600104"/>
                  </a:lnTo>
                  <a:lnTo>
                    <a:pt x="5149525" y="1612622"/>
                  </a:lnTo>
                  <a:lnTo>
                    <a:pt x="5101082" y="1616964"/>
                  </a:lnTo>
                  <a:lnTo>
                    <a:pt x="269494" y="1616964"/>
                  </a:lnTo>
                  <a:lnTo>
                    <a:pt x="221050" y="1612622"/>
                  </a:lnTo>
                  <a:lnTo>
                    <a:pt x="175456" y="1600104"/>
                  </a:lnTo>
                  <a:lnTo>
                    <a:pt x="133472" y="1580171"/>
                  </a:lnTo>
                  <a:lnTo>
                    <a:pt x="95859" y="1553584"/>
                  </a:lnTo>
                  <a:lnTo>
                    <a:pt x="63379" y="1521104"/>
                  </a:lnTo>
                  <a:lnTo>
                    <a:pt x="36792" y="1483491"/>
                  </a:lnTo>
                  <a:lnTo>
                    <a:pt x="16859" y="1441507"/>
                  </a:lnTo>
                  <a:lnTo>
                    <a:pt x="4341" y="1395913"/>
                  </a:lnTo>
                  <a:lnTo>
                    <a:pt x="0" y="1347470"/>
                  </a:lnTo>
                  <a:lnTo>
                    <a:pt x="0" y="269494"/>
                  </a:lnTo>
                  <a:close/>
                </a:path>
              </a:pathLst>
            </a:custGeom>
            <a:ln w="12700" cap="flat" cmpd="sng">
              <a:solidFill>
                <a:srgbClr val="AEABAB">
                  <a:alpha val="100000"/>
                </a:srgbClr>
              </a:solidFill>
              <a:prstDash val="sysDash"/>
            </a:ln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>
                <a:buFontTx/>
                <a:buNone/>
              </a:pPr>
              <a:endParaRPr lang="ko-KR" altLang="en-US" sz="1300">
                <a:latin typeface="KoPub돋움체 Bold" charset="0"/>
                <a:ea typeface="KoPub돋움체 Bold" charset="0"/>
              </a:endParaRPr>
            </a:p>
          </p:txBody>
        </p:sp>
        <p:sp>
          <p:nvSpPr>
            <p:cNvPr id="5" name="object 4"/>
            <p:cNvSpPr>
              <a:spLocks/>
            </p:cNvSpPr>
            <p:nvPr/>
          </p:nvSpPr>
          <p:spPr>
            <a:xfrm rot="0">
              <a:off x="2460625" y="2355215"/>
              <a:ext cx="274320" cy="274955"/>
            </a:xfrm>
            <a:custGeom>
              <a:gdLst>
                <a:gd fmla="*/ 245364 w 372113" name="TX0"/>
                <a:gd fmla="*/ 0 h 253367" name="TY0"/>
                <a:gd fmla="*/ 245364 w 372113" name="TX1"/>
                <a:gd fmla="*/ 63245 h 253367" name="TY1"/>
                <a:gd fmla="*/ 0 w 372113" name="TX2"/>
                <a:gd fmla="*/ 63245 h 253367" name="TY2"/>
                <a:gd fmla="*/ 0 w 372113" name="TX3"/>
                <a:gd fmla="*/ 189737 h 253367" name="TY3"/>
                <a:gd fmla="*/ 245364 w 372113" name="TX4"/>
                <a:gd fmla="*/ 189737 h 253367" name="TY4"/>
                <a:gd fmla="*/ 245364 w 372113" name="TX5"/>
                <a:gd fmla="*/ 252983 h 253367" name="TY5"/>
                <a:gd fmla="*/ 371856 w 372113" name="TX6"/>
                <a:gd fmla="*/ 126491 h 253367" name="TY6"/>
                <a:gd fmla="*/ 245364 w 372113" name="TX7"/>
                <a:gd fmla="*/ 0 h 253367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372113" h="253367">
                  <a:moveTo>
                    <a:pt x="245364" y="0"/>
                  </a:moveTo>
                  <a:lnTo>
                    <a:pt x="245364" y="63245"/>
                  </a:lnTo>
                  <a:lnTo>
                    <a:pt x="0" y="63245"/>
                  </a:lnTo>
                  <a:lnTo>
                    <a:pt x="0" y="189737"/>
                  </a:lnTo>
                  <a:lnTo>
                    <a:pt x="245364" y="189737"/>
                  </a:lnTo>
                  <a:lnTo>
                    <a:pt x="245364" y="252983"/>
                  </a:lnTo>
                  <a:lnTo>
                    <a:pt x="371856" y="126491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>
                <a:buFontTx/>
                <a:buNone/>
              </a:pPr>
              <a:endParaRPr lang="ko-KR" altLang="en-US" sz="1300">
                <a:latin typeface="KoPub돋움체 Bold" charset="0"/>
                <a:ea typeface="KoPub돋움체 Bold" charset="0"/>
              </a:endParaRPr>
            </a:p>
          </p:txBody>
        </p:sp>
        <p:sp>
          <p:nvSpPr>
            <p:cNvPr id="6" name="object 6"/>
            <p:cNvSpPr>
              <a:spLocks/>
            </p:cNvSpPr>
            <p:nvPr/>
          </p:nvSpPr>
          <p:spPr>
            <a:xfrm rot="0">
              <a:off x="3044190" y="2011045"/>
              <a:ext cx="680085" cy="819150"/>
            </a:xfrm>
            <a:prstGeom prst="rect"/>
            <a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>
                <a:buFontTx/>
                <a:buNone/>
              </a:pPr>
              <a:endParaRPr lang="ko-KR" altLang="en-US" sz="1300">
                <a:latin typeface="KoPub돋움체 Bold" charset="0"/>
                <a:ea typeface="KoPub돋움체 Bold" charset="0"/>
              </a:endParaRPr>
            </a:p>
          </p:txBody>
        </p:sp>
        <p:sp>
          <p:nvSpPr>
            <p:cNvPr id="7" name="object 7"/>
            <p:cNvSpPr>
              <a:spLocks/>
            </p:cNvSpPr>
            <p:nvPr/>
          </p:nvSpPr>
          <p:spPr>
            <a:xfrm rot="0">
              <a:off x="4323080" y="1996440"/>
              <a:ext cx="794385" cy="866775"/>
            </a:xfrm>
            <a:prstGeom prst="rect"/>
            <a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>
                <a:buFontTx/>
                <a:buNone/>
              </a:pPr>
              <a:endParaRPr lang="ko-KR" altLang="en-US" sz="1300">
                <a:latin typeface="KoPub돋움체 Bold" charset="0"/>
                <a:ea typeface="KoPub돋움체 Bold" charset="0"/>
              </a:endParaRPr>
            </a:p>
          </p:txBody>
        </p:sp>
        <p:sp>
          <p:nvSpPr>
            <p:cNvPr id="8" name="object 8"/>
            <p:cNvSpPr>
              <a:spLocks/>
            </p:cNvSpPr>
            <p:nvPr/>
          </p:nvSpPr>
          <p:spPr>
            <a:xfrm rot="0">
              <a:off x="5895340" y="2011045"/>
              <a:ext cx="679450" cy="809625"/>
            </a:xfrm>
            <a:prstGeom prst="rect"/>
            <a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>
                <a:buFontTx/>
                <a:buNone/>
              </a:pPr>
              <a:endParaRPr lang="ko-KR" altLang="en-US" sz="1300">
                <a:latin typeface="KoPub돋움체 Bold" charset="0"/>
                <a:ea typeface="KoPub돋움체 Bold" charset="0"/>
              </a:endParaRPr>
            </a:p>
          </p:txBody>
        </p:sp>
        <p:sp>
          <p:nvSpPr>
            <p:cNvPr id="9" name="object 9"/>
            <p:cNvSpPr>
              <a:spLocks/>
            </p:cNvSpPr>
            <p:nvPr/>
          </p:nvSpPr>
          <p:spPr>
            <a:xfrm rot="0">
              <a:off x="3832225" y="2461895"/>
              <a:ext cx="236855" cy="83820"/>
            </a:xfrm>
            <a:custGeom>
              <a:gdLst>
                <a:gd fmla="*/ 244093 w 320678" name="TX0"/>
                <a:gd fmla="*/ 0 h 76203" name="TY0"/>
                <a:gd fmla="*/ 244093 w 320678" name="TX1"/>
                <a:gd fmla="*/ 76200 h 76203" name="TY1"/>
                <a:gd fmla="*/ 307593 w 320678" name="TX2"/>
                <a:gd fmla="*/ 44450 h 76203" name="TY2"/>
                <a:gd fmla="*/ 256793 w 320678" name="TX3"/>
                <a:gd fmla="*/ 44450 h 76203" name="TY3"/>
                <a:gd fmla="*/ 256793 w 320678" name="TX4"/>
                <a:gd fmla="*/ 31750 h 76203" name="TY4"/>
                <a:gd fmla="*/ 307593 w 320678" name="TX5"/>
                <a:gd fmla="*/ 31750 h 76203" name="TY5"/>
                <a:gd fmla="*/ 244093 w 320678" name="TX6"/>
                <a:gd fmla="*/ 0 h 76203" name="TY6"/>
                <a:gd fmla="*/ 244093 w 320678" name="TX8"/>
                <a:gd fmla="*/ 31750 h 76203" name="TY8"/>
                <a:gd fmla="*/ 0 w 320678" name="TX9"/>
                <a:gd fmla="*/ 31750 h 76203" name="TY9"/>
                <a:gd fmla="*/ 0 w 320678" name="TX10"/>
                <a:gd fmla="*/ 44450 h 76203" name="TY10"/>
                <a:gd fmla="*/ 244093 w 320678" name="TX11"/>
                <a:gd fmla="*/ 44450 h 76203" name="TY11"/>
                <a:gd fmla="*/ 244093 w 320678" name="TX12"/>
                <a:gd fmla="*/ 31750 h 76203" name="TY12"/>
                <a:gd fmla="*/ 307593 w 320678" name="TX14"/>
                <a:gd fmla="*/ 31750 h 76203" name="TY14"/>
                <a:gd fmla="*/ 256793 w 320678" name="TX15"/>
                <a:gd fmla="*/ 31750 h 76203" name="TY15"/>
                <a:gd fmla="*/ 256793 w 320678" name="TX16"/>
                <a:gd fmla="*/ 44450 h 76203" name="TY16"/>
                <a:gd fmla="*/ 307593 w 320678" name="TX17"/>
                <a:gd fmla="*/ 44450 h 76203" name="TY17"/>
                <a:gd fmla="*/ 320293 w 320678" name="TX18"/>
                <a:gd fmla="*/ 38100 h 76203" name="TY18"/>
                <a:gd fmla="*/ 307593 w 320678" name="TX19"/>
                <a:gd fmla="*/ 31750 h 76203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320678" h="76203">
                  <a:moveTo>
                    <a:pt x="244093" y="0"/>
                  </a:moveTo>
                  <a:lnTo>
                    <a:pt x="244093" y="76200"/>
                  </a:lnTo>
                  <a:lnTo>
                    <a:pt x="307593" y="44450"/>
                  </a:lnTo>
                  <a:lnTo>
                    <a:pt x="256793" y="44450"/>
                  </a:lnTo>
                  <a:lnTo>
                    <a:pt x="256793" y="31750"/>
                  </a:lnTo>
                  <a:lnTo>
                    <a:pt x="307593" y="31750"/>
                  </a:lnTo>
                  <a:lnTo>
                    <a:pt x="244093" y="0"/>
                  </a:lnTo>
                  <a:close/>
                  <a:moveTo>
                    <a:pt x="244093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44093" y="44450"/>
                  </a:lnTo>
                  <a:lnTo>
                    <a:pt x="244093" y="31750"/>
                  </a:lnTo>
                  <a:close/>
                  <a:moveTo>
                    <a:pt x="307593" y="31750"/>
                  </a:moveTo>
                  <a:lnTo>
                    <a:pt x="256793" y="31750"/>
                  </a:lnTo>
                  <a:lnTo>
                    <a:pt x="256793" y="44450"/>
                  </a:lnTo>
                  <a:lnTo>
                    <a:pt x="307593" y="44450"/>
                  </a:lnTo>
                  <a:lnTo>
                    <a:pt x="320293" y="38100"/>
                  </a:lnTo>
                  <a:lnTo>
                    <a:pt x="307593" y="31750"/>
                  </a:lnTo>
                  <a:close/>
                </a:path>
              </a:pathLst>
            </a:custGeom>
            <a:solidFill>
              <a:srgbClr val="3A3838"/>
            </a:solidFill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>
                <a:buFontTx/>
                <a:buNone/>
              </a:pPr>
              <a:endParaRPr lang="ko-KR" altLang="en-US" sz="1300">
                <a:latin typeface="KoPub돋움체 Bold" charset="0"/>
                <a:ea typeface="KoPub돋움체 Bold" charset="0"/>
              </a:endParaRPr>
            </a:p>
          </p:txBody>
        </p:sp>
        <p:sp>
          <p:nvSpPr>
            <p:cNvPr id="10" name="object 10"/>
            <p:cNvSpPr>
              <a:spLocks/>
            </p:cNvSpPr>
            <p:nvPr/>
          </p:nvSpPr>
          <p:spPr>
            <a:xfrm rot="0">
              <a:off x="5213350" y="2486660"/>
              <a:ext cx="236855" cy="83820"/>
            </a:xfrm>
            <a:custGeom>
              <a:gdLst>
                <a:gd fmla="*/ 244094 w 320678" name="TX0"/>
                <a:gd fmla="*/ 0 h 76203" name="TY0"/>
                <a:gd fmla="*/ 244094 w 320678" name="TX1"/>
                <a:gd fmla="*/ 76200 h 76203" name="TY1"/>
                <a:gd fmla="*/ 307594 w 320678" name="TX2"/>
                <a:gd fmla="*/ 44450 h 76203" name="TY2"/>
                <a:gd fmla="*/ 256794 w 320678" name="TX3"/>
                <a:gd fmla="*/ 44450 h 76203" name="TY3"/>
                <a:gd fmla="*/ 256794 w 320678" name="TX4"/>
                <a:gd fmla="*/ 31750 h 76203" name="TY4"/>
                <a:gd fmla="*/ 307594 w 320678" name="TX5"/>
                <a:gd fmla="*/ 31750 h 76203" name="TY5"/>
                <a:gd fmla="*/ 244094 w 320678" name="TX6"/>
                <a:gd fmla="*/ 0 h 76203" name="TY6"/>
                <a:gd fmla="*/ 244094 w 320678" name="TX8"/>
                <a:gd fmla="*/ 31750 h 76203" name="TY8"/>
                <a:gd fmla="*/ 0 w 320678" name="TX9"/>
                <a:gd fmla="*/ 31750 h 76203" name="TY9"/>
                <a:gd fmla="*/ 0 w 320678" name="TX10"/>
                <a:gd fmla="*/ 44450 h 76203" name="TY10"/>
                <a:gd fmla="*/ 244094 w 320678" name="TX11"/>
                <a:gd fmla="*/ 44450 h 76203" name="TY11"/>
                <a:gd fmla="*/ 244094 w 320678" name="TX12"/>
                <a:gd fmla="*/ 31750 h 76203" name="TY12"/>
                <a:gd fmla="*/ 307594 w 320678" name="TX14"/>
                <a:gd fmla="*/ 31750 h 76203" name="TY14"/>
                <a:gd fmla="*/ 256794 w 320678" name="TX15"/>
                <a:gd fmla="*/ 31750 h 76203" name="TY15"/>
                <a:gd fmla="*/ 256794 w 320678" name="TX16"/>
                <a:gd fmla="*/ 44450 h 76203" name="TY16"/>
                <a:gd fmla="*/ 307594 w 320678" name="TX17"/>
                <a:gd fmla="*/ 44450 h 76203" name="TY17"/>
                <a:gd fmla="*/ 320294 w 320678" name="TX18"/>
                <a:gd fmla="*/ 38100 h 76203" name="TY18"/>
                <a:gd fmla="*/ 307594 w 320678" name="TX19"/>
                <a:gd fmla="*/ 31750 h 76203" name="TY1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</a:cxnLst>
              <a:rect l="l" t="t" r="r" b="b"/>
              <a:pathLst>
                <a:path w="320678" h="76203">
                  <a:moveTo>
                    <a:pt x="244094" y="0"/>
                  </a:moveTo>
                  <a:lnTo>
                    <a:pt x="244094" y="76200"/>
                  </a:lnTo>
                  <a:lnTo>
                    <a:pt x="307594" y="44450"/>
                  </a:lnTo>
                  <a:lnTo>
                    <a:pt x="256794" y="44450"/>
                  </a:lnTo>
                  <a:lnTo>
                    <a:pt x="256794" y="31750"/>
                  </a:lnTo>
                  <a:lnTo>
                    <a:pt x="307594" y="31750"/>
                  </a:lnTo>
                  <a:lnTo>
                    <a:pt x="244094" y="0"/>
                  </a:lnTo>
                  <a:close/>
                  <a:moveTo>
                    <a:pt x="244094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44094" y="44450"/>
                  </a:lnTo>
                  <a:lnTo>
                    <a:pt x="244094" y="31750"/>
                  </a:lnTo>
                  <a:close/>
                  <a:moveTo>
                    <a:pt x="307594" y="31750"/>
                  </a:moveTo>
                  <a:lnTo>
                    <a:pt x="256794" y="31750"/>
                  </a:lnTo>
                  <a:lnTo>
                    <a:pt x="256794" y="44450"/>
                  </a:lnTo>
                  <a:lnTo>
                    <a:pt x="307594" y="44450"/>
                  </a:lnTo>
                  <a:lnTo>
                    <a:pt x="320294" y="38100"/>
                  </a:lnTo>
                  <a:lnTo>
                    <a:pt x="307594" y="31750"/>
                  </a:lnTo>
                  <a:close/>
                </a:path>
              </a:pathLst>
            </a:custGeom>
            <a:solidFill>
              <a:srgbClr val="3A3838"/>
            </a:solidFill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>
                <a:buFontTx/>
                <a:buNone/>
              </a:pPr>
              <a:endParaRPr lang="ko-KR" altLang="en-US" sz="1300">
                <a:latin typeface="KoPub돋움체 Bold" charset="0"/>
                <a:ea typeface="KoPub돋움체 Bold" charset="0"/>
              </a:endParaRPr>
            </a:p>
          </p:txBody>
        </p:sp>
        <p:sp>
          <p:nvSpPr>
            <p:cNvPr id="11" name="object 36"/>
            <p:cNvSpPr>
              <a:spLocks/>
            </p:cNvSpPr>
            <p:nvPr/>
          </p:nvSpPr>
          <p:spPr>
            <a:xfrm rot="0">
              <a:off x="6875145" y="2341880"/>
              <a:ext cx="274320" cy="273050"/>
            </a:xfrm>
            <a:custGeom>
              <a:gdLst>
                <a:gd fmla="*/ 246125 w 372112" name="TX0"/>
                <a:gd fmla="*/ 0 h 251463" name="TY0"/>
                <a:gd fmla="*/ 246125 w 372112" name="TX1"/>
                <a:gd fmla="*/ 62864 h 251463" name="TY1"/>
                <a:gd fmla="*/ 0 w 372112" name="TX2"/>
                <a:gd fmla="*/ 62864 h 251463" name="TY2"/>
                <a:gd fmla="*/ 0 w 372112" name="TX3"/>
                <a:gd fmla="*/ 188595 h 251463" name="TY3"/>
                <a:gd fmla="*/ 246125 w 372112" name="TX4"/>
                <a:gd fmla="*/ 188595 h 251463" name="TY4"/>
                <a:gd fmla="*/ 246125 w 372112" name="TX5"/>
                <a:gd fmla="*/ 251460 h 251463" name="TY5"/>
                <a:gd fmla="*/ 371855 w 372112" name="TX6"/>
                <a:gd fmla="*/ 125730 h 251463" name="TY6"/>
                <a:gd fmla="*/ 246125 w 372112" name="TX7"/>
                <a:gd fmla="*/ 0 h 251463" name="TY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</a:cxnLst>
              <a:rect l="l" t="t" r="r" b="b"/>
              <a:pathLst>
                <a:path w="372112" h="251463">
                  <a:moveTo>
                    <a:pt x="246125" y="0"/>
                  </a:moveTo>
                  <a:lnTo>
                    <a:pt x="246125" y="62864"/>
                  </a:lnTo>
                  <a:lnTo>
                    <a:pt x="0" y="62864"/>
                  </a:lnTo>
                  <a:lnTo>
                    <a:pt x="0" y="188595"/>
                  </a:lnTo>
                  <a:lnTo>
                    <a:pt x="246125" y="188595"/>
                  </a:lnTo>
                  <a:lnTo>
                    <a:pt x="246125" y="251460"/>
                  </a:lnTo>
                  <a:lnTo>
                    <a:pt x="371855" y="125730"/>
                  </a:lnTo>
                  <a:lnTo>
                    <a:pt x="24612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>
                <a:buFontTx/>
                <a:buNone/>
              </a:pPr>
              <a:endParaRPr lang="ko-KR" altLang="en-US" sz="1300">
                <a:latin typeface="KoPub돋움체 Bold" charset="0"/>
                <a:ea typeface="KoPub돋움체 Bold" charset="0"/>
              </a:endParaRPr>
            </a:p>
          </p:txBody>
        </p:sp>
        <p:sp>
          <p:nvSpPr>
            <p:cNvPr id="12" name="object 45"/>
            <p:cNvSpPr>
              <a:spLocks/>
            </p:cNvSpPr>
            <p:nvPr/>
          </p:nvSpPr>
          <p:spPr>
            <a:xfrm rot="0">
              <a:off x="1632585" y="3344545"/>
              <a:ext cx="1905" cy="903605"/>
            </a:xfrm>
            <a:custGeom>
              <a:gdLst>
                <a:gd fmla="*/ 0 w 3" name="TX0"/>
                <a:gd fmla="*/ 0 h 836298" name="TY0"/>
                <a:gd fmla="*/ 0 w 3" name="TX1"/>
                <a:gd fmla="*/ 836295 h 836298" name="TY1"/>
              </a:gdLst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" h="836298">
                  <a:moveTo>
                    <a:pt x="0" y="0"/>
                  </a:moveTo>
                  <a:lnTo>
                    <a:pt x="0" y="836295"/>
                  </a:lnTo>
                </a:path>
              </a:pathLst>
            </a:custGeom>
            <a:ln w="635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>
                <a:buFontTx/>
                <a:buNone/>
              </a:pPr>
              <a:endParaRPr lang="ko-KR" altLang="en-US" sz="1300">
                <a:latin typeface="KoPub돋움체 Bold" charset="0"/>
                <a:ea typeface="KoPub돋움체 Bold" charset="0"/>
              </a:endParaRPr>
            </a:p>
          </p:txBody>
        </p:sp>
        <p:sp>
          <p:nvSpPr>
            <p:cNvPr id="13" name="object 61"/>
            <p:cNvSpPr>
              <a:spLocks/>
            </p:cNvSpPr>
            <p:nvPr/>
          </p:nvSpPr>
          <p:spPr>
            <a:xfrm rot="0">
              <a:off x="3338195" y="3341370"/>
              <a:ext cx="1905" cy="907415"/>
            </a:xfrm>
            <a:custGeom>
              <a:gdLst>
                <a:gd fmla="*/ 0 w 3" name="TX0"/>
                <a:gd fmla="*/ 0 h 839473" name="TY0"/>
                <a:gd fmla="*/ 0 w 3" name="TX1"/>
                <a:gd fmla="*/ 839470 h 839473" name="TY1"/>
              </a:gdLst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" h="839473">
                  <a:moveTo>
                    <a:pt x="0" y="0"/>
                  </a:moveTo>
                  <a:lnTo>
                    <a:pt x="0" y="839470"/>
                  </a:lnTo>
                </a:path>
              </a:pathLst>
            </a:custGeom>
            <a:ln w="635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>
                <a:buFontTx/>
                <a:buNone/>
              </a:pPr>
              <a:endParaRPr lang="ko-KR" altLang="en-US" sz="1300">
                <a:latin typeface="KoPub돋움체 Bold" charset="0"/>
                <a:ea typeface="KoPub돋움체 Bold" charset="0"/>
              </a:endParaRPr>
            </a:p>
          </p:txBody>
        </p:sp>
        <p:sp>
          <p:nvSpPr>
            <p:cNvPr id="14" name="object 86"/>
            <p:cNvSpPr>
              <a:spLocks/>
            </p:cNvSpPr>
            <p:nvPr/>
          </p:nvSpPr>
          <p:spPr>
            <a:xfrm rot="0">
              <a:off x="4704715" y="3341370"/>
              <a:ext cx="1905" cy="907415"/>
            </a:xfrm>
            <a:custGeom>
              <a:gdLst>
                <a:gd fmla="*/ 0 w 3" name="TX0"/>
                <a:gd fmla="*/ 0 h 839473" name="TY0"/>
                <a:gd fmla="*/ 0 w 3" name="TX1"/>
                <a:gd fmla="*/ 839470 h 839473" name="TY1"/>
              </a:gdLst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" h="839473">
                  <a:moveTo>
                    <a:pt x="0" y="0"/>
                  </a:moveTo>
                  <a:lnTo>
                    <a:pt x="0" y="839470"/>
                  </a:lnTo>
                </a:path>
              </a:pathLst>
            </a:custGeom>
            <a:ln w="635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>
                <a:buFontTx/>
                <a:buNone/>
              </a:pPr>
              <a:endParaRPr lang="ko-KR" altLang="en-US" sz="1300">
                <a:latin typeface="KoPub돋움체 Bold" charset="0"/>
                <a:ea typeface="KoPub돋움체 Bold" charset="0"/>
              </a:endParaRPr>
            </a:p>
          </p:txBody>
        </p:sp>
        <p:sp>
          <p:nvSpPr>
            <p:cNvPr id="15" name="object 108"/>
            <p:cNvSpPr>
              <a:spLocks/>
            </p:cNvSpPr>
            <p:nvPr/>
          </p:nvSpPr>
          <p:spPr>
            <a:xfrm rot="0">
              <a:off x="6242685" y="3346450"/>
              <a:ext cx="1905" cy="901700"/>
            </a:xfrm>
            <a:custGeom>
              <a:gdLst>
                <a:gd fmla="*/ 0 w 3" name="TX0"/>
                <a:gd fmla="*/ 0 h 834392" name="TY0"/>
                <a:gd fmla="*/ 0 w 3" name="TX1"/>
                <a:gd fmla="*/ 833882 h 834392" name="TY1"/>
              </a:gdLst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" h="834392">
                  <a:moveTo>
                    <a:pt x="0" y="0"/>
                  </a:moveTo>
                  <a:lnTo>
                    <a:pt x="0" y="833882"/>
                  </a:lnTo>
                </a:path>
              </a:pathLst>
            </a:custGeom>
            <a:ln w="635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>
                <a:buFontTx/>
                <a:buNone/>
              </a:pPr>
              <a:endParaRPr lang="ko-KR" altLang="en-US" sz="1300">
                <a:latin typeface="KoPub돋움체 Bold" charset="0"/>
                <a:ea typeface="KoPub돋움체 Bold" charset="0"/>
              </a:endParaRPr>
            </a:p>
          </p:txBody>
        </p:sp>
        <p:sp>
          <p:nvSpPr>
            <p:cNvPr id="16" name="object 134"/>
            <p:cNvSpPr>
              <a:spLocks/>
            </p:cNvSpPr>
            <p:nvPr/>
          </p:nvSpPr>
          <p:spPr>
            <a:xfrm rot="0">
              <a:off x="8113395" y="3336290"/>
              <a:ext cx="1905" cy="901700"/>
            </a:xfrm>
            <a:custGeom>
              <a:gdLst>
                <a:gd fmla="*/ 0 w 3" name="TX0"/>
                <a:gd fmla="*/ 0 h 834392" name="TY0"/>
                <a:gd fmla="*/ 0 w 3" name="TX1"/>
                <a:gd fmla="*/ 833882 h 834392" name="TY1"/>
              </a:gdLst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" h="834392">
                  <a:moveTo>
                    <a:pt x="0" y="0"/>
                  </a:moveTo>
                  <a:lnTo>
                    <a:pt x="0" y="833882"/>
                  </a:lnTo>
                </a:path>
              </a:pathLst>
            </a:custGeom>
            <a:ln w="635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>
                <a:buFontTx/>
                <a:buNone/>
              </a:pPr>
              <a:endParaRPr lang="ko-KR" altLang="en-US" sz="1300">
                <a:latin typeface="KoPub돋움체 Bold" charset="0"/>
                <a:ea typeface="KoPub돋움체 Bold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E9C42C8-9640-DDCE-1ABB-CDE96280A283}"/>
                </a:ext>
              </a:extLst>
            </p:cNvPr>
            <p:cNvGrpSpPr/>
            <p:nvPr/>
          </p:nvGrpSpPr>
          <p:grpSpPr>
            <a:xfrm>
              <a:off x="7308850" y="1701800"/>
              <a:ext cx="1693545" cy="1743710"/>
              <a:chOff x="7308850" y="1701800"/>
              <a:chExt cx="1693545" cy="1743710"/>
            </a:xfrm>
          </p:grpSpPr>
          <p:sp>
            <p:nvSpPr>
              <p:cNvPr id="18" name="object 11"/>
              <p:cNvSpPr>
                <a:spLocks/>
              </p:cNvSpPr>
              <p:nvPr/>
            </p:nvSpPr>
            <p:spPr>
              <a:xfrm rot="0">
                <a:off x="7308850" y="1701800"/>
                <a:ext cx="1271270" cy="1278255"/>
              </a:xfrm>
              <a:prstGeom prst="rect"/>
              <a:blipFill rotWithShape="1">
                <a:blip r:embed="rId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numCol="1" vert="horz" anchor="t">
                <a:noAutofit/>
              </a:bodyPr>
              <a:lstStyle/>
              <a:p>
                <a:pPr marL="0" indent="0">
                  <a:buFontTx/>
                  <a:buNone/>
                </a:pPr>
                <a:endParaRPr lang="ko-KR" altLang="en-US" sz="1300">
                  <a:latin typeface="KoPub돋움체 Bold" charset="0"/>
                  <a:ea typeface="KoPub돋움체 Bold" charset="0"/>
                </a:endParaRPr>
              </a:p>
            </p:txBody>
          </p:sp>
          <p:sp>
            <p:nvSpPr>
              <p:cNvPr id="19" name="object 13"/>
              <p:cNvSpPr>
                <a:spLocks/>
              </p:cNvSpPr>
              <p:nvPr/>
            </p:nvSpPr>
            <p:spPr>
              <a:xfrm rot="0">
                <a:off x="7318375" y="1714500"/>
                <a:ext cx="1209040" cy="1201420"/>
              </a:xfrm>
              <a:custGeom>
                <a:gdLst>
                  <a:gd fmla="*/ 0 w 1647828" name="TX0"/>
                  <a:gd fmla="*/ 1324737 h 1325248" name="TY0"/>
                  <a:gd fmla="*/ 1647825 w 1647828" name="TX1"/>
                  <a:gd fmla="*/ 1324737 h 1325248" name="TY1"/>
                  <a:gd fmla="*/ 1647825 w 1647828" name="TX2"/>
                  <a:gd fmla="*/ 0 h 1325248" name="TY2"/>
                  <a:gd fmla="*/ 0 w 1647828" name="TX3"/>
                  <a:gd fmla="*/ 0 h 1325248" name="TY3"/>
                  <a:gd fmla="*/ 0 w 1647828" name="TX4"/>
                  <a:gd fmla="*/ 1324737 h 1325248" name="TY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647828" h="1325248">
                    <a:moveTo>
                      <a:pt x="0" y="1324737"/>
                    </a:moveTo>
                    <a:lnTo>
                      <a:pt x="1647825" y="1324737"/>
                    </a:lnTo>
                    <a:lnTo>
                      <a:pt x="1647825" y="0"/>
                    </a:lnTo>
                    <a:lnTo>
                      <a:pt x="0" y="0"/>
                    </a:lnTo>
                    <a:lnTo>
                      <a:pt x="0" y="1324737"/>
                    </a:lnTo>
                    <a:close/>
                  </a:path>
                </a:pathLst>
              </a:custGeom>
              <a:ln w="9525" cap="flat" cmpd="sng">
                <a:solidFill>
                  <a:srgbClr val="7E7E7E">
                    <a:alpha val="100000"/>
                  </a:srgbClr>
                </a:solidFill>
                <a:prstDash val="solid"/>
              </a:ln>
            </p:spPr>
            <p:txBody>
              <a:bodyPr wrap="square" lIns="0" tIns="0" rIns="0" bIns="0" numCol="1" vert="horz" anchor="t">
                <a:noAutofit/>
              </a:bodyPr>
              <a:lstStyle/>
              <a:p>
                <a:pPr marL="0" indent="0">
                  <a:buFontTx/>
                  <a:buNone/>
                </a:pPr>
                <a:endParaRPr lang="ko-KR" altLang="en-US" sz="1300">
                  <a:latin typeface="KoPub돋움체 Bold" charset="0"/>
                  <a:ea typeface="KoPub돋움체 Bold" charset="0"/>
                </a:endParaRPr>
              </a:p>
            </p:txBody>
          </p:sp>
          <p:sp>
            <p:nvSpPr>
              <p:cNvPr id="20" name="object 14"/>
              <p:cNvSpPr>
                <a:spLocks/>
              </p:cNvSpPr>
              <p:nvPr/>
            </p:nvSpPr>
            <p:spPr>
              <a:xfrm rot="0">
                <a:off x="7559675" y="1927225"/>
                <a:ext cx="1209675" cy="1301750"/>
              </a:xfrm>
              <a:prstGeom prst="rect"/>
              <a:blipFill rotWithShape="1">
                <a:blip r:embed="rId6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numCol="1" vert="horz" anchor="t">
                <a:noAutofit/>
              </a:bodyPr>
              <a:lstStyle/>
              <a:p>
                <a:pPr marL="0" indent="0">
                  <a:buFontTx/>
                  <a:buNone/>
                </a:pPr>
                <a:endParaRPr lang="ko-KR" altLang="en-US" sz="1300">
                  <a:latin typeface="KoPub돋움체 Bold" charset="0"/>
                  <a:ea typeface="KoPub돋움체 Bold" charset="0"/>
                </a:endParaRPr>
              </a:p>
            </p:txBody>
          </p:sp>
          <p:sp>
            <p:nvSpPr>
              <p:cNvPr id="21" name="object 16"/>
              <p:cNvSpPr>
                <a:spLocks/>
              </p:cNvSpPr>
              <p:nvPr/>
            </p:nvSpPr>
            <p:spPr>
              <a:xfrm rot="0">
                <a:off x="7583170" y="1955800"/>
                <a:ext cx="1127760" cy="1200150"/>
              </a:xfrm>
              <a:custGeom>
                <a:gdLst>
                  <a:gd fmla="*/ 0 w 1536703" name="TX0"/>
                  <a:gd fmla="*/ 1323213 h 1323342" name="TY0"/>
                  <a:gd fmla="*/ 1536573 w 1536703" name="TX1"/>
                  <a:gd fmla="*/ 1323213 h 1323342" name="TY1"/>
                  <a:gd fmla="*/ 1536573 w 1536703" name="TX2"/>
                  <a:gd fmla="*/ 0 h 1323342" name="TY2"/>
                  <a:gd fmla="*/ 0 w 1536703" name="TX3"/>
                  <a:gd fmla="*/ 0 h 1323342" name="TY3"/>
                  <a:gd fmla="*/ 0 w 1536703" name="TX4"/>
                  <a:gd fmla="*/ 1323213 h 1323342" name="TY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536703" h="1323342">
                    <a:moveTo>
                      <a:pt x="0" y="1323213"/>
                    </a:moveTo>
                    <a:lnTo>
                      <a:pt x="1536573" y="1323213"/>
                    </a:lnTo>
                    <a:lnTo>
                      <a:pt x="1536573" y="0"/>
                    </a:lnTo>
                    <a:lnTo>
                      <a:pt x="0" y="0"/>
                    </a:lnTo>
                    <a:lnTo>
                      <a:pt x="0" y="1323213"/>
                    </a:lnTo>
                    <a:close/>
                  </a:path>
                </a:pathLst>
              </a:custGeom>
              <a:ln w="9525" cap="flat" cmpd="sng">
                <a:solidFill>
                  <a:srgbClr val="7E7E7E">
                    <a:alpha val="100000"/>
                  </a:srgbClr>
                </a:solidFill>
                <a:prstDash val="solid"/>
              </a:ln>
            </p:spPr>
            <p:txBody>
              <a:bodyPr wrap="square" lIns="0" tIns="0" rIns="0" bIns="0" numCol="1" vert="horz" anchor="t">
                <a:noAutofit/>
              </a:bodyPr>
              <a:lstStyle/>
              <a:p>
                <a:pPr marL="0" indent="0">
                  <a:buFontTx/>
                  <a:buNone/>
                </a:pPr>
                <a:endParaRPr lang="ko-KR" altLang="en-US" sz="1300">
                  <a:latin typeface="KoPub돋움체 Bold" charset="0"/>
                  <a:ea typeface="KoPub돋움체 Bold" charset="0"/>
                </a:endParaRPr>
              </a:p>
            </p:txBody>
          </p:sp>
          <p:sp>
            <p:nvSpPr>
              <p:cNvPr id="22" name="object 37"/>
              <p:cNvSpPr>
                <a:spLocks/>
              </p:cNvSpPr>
              <p:nvPr/>
            </p:nvSpPr>
            <p:spPr>
              <a:xfrm rot="0">
                <a:off x="7872730" y="2187575"/>
                <a:ext cx="1131570" cy="1260475"/>
              </a:xfrm>
              <a:prstGeom prst="rect"/>
              <a:blipFill rotWithShape="1">
                <a:blip r:embed="rId7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numCol="1" vert="horz" anchor="t">
                <a:noAutofit/>
              </a:bodyPr>
              <a:lstStyle/>
              <a:p>
                <a:pPr marL="0" indent="0">
                  <a:buFontTx/>
                  <a:buNone/>
                </a:pPr>
                <a:endParaRPr lang="ko-KR" altLang="en-US" sz="1300">
                  <a:latin typeface="KoPub돋움체 Bold" charset="0"/>
                  <a:ea typeface="KoPub돋움체 Bold" charset="0"/>
                </a:endParaRPr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F6E3934-3FE3-B465-115D-A45743B0AAE7}"/>
                  </a:ext>
                </a:extLst>
              </p:cNvPr>
              <p:cNvGrpSpPr/>
              <p:nvPr/>
            </p:nvGrpSpPr>
            <p:grpSpPr>
              <a:xfrm>
                <a:off x="7322185" y="1718310"/>
                <a:ext cx="1617980" cy="1650365"/>
                <a:chOff x="7322185" y="1718310"/>
                <a:chExt cx="1617980" cy="1650365"/>
              </a:xfrm>
            </p:grpSpPr>
            <p:sp>
              <p:nvSpPr>
                <p:cNvPr id="25" name="object 12"/>
                <p:cNvSpPr>
                  <a:spLocks/>
                </p:cNvSpPr>
                <p:nvPr/>
              </p:nvSpPr>
              <p:spPr>
                <a:xfrm rot="0">
                  <a:off x="7322185" y="1718310"/>
                  <a:ext cx="1202055" cy="1192530"/>
                </a:xfrm>
                <a:prstGeom prst="rect"/>
                <a:blipFill rotWithShape="1">
                  <a:blip r:embed="rId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numCol="1" vert="horz" anchor="t">
                  <a:noAutofit/>
                </a:bodyPr>
                <a:lstStyle/>
                <a:p>
                  <a:pPr marL="0" indent="0">
                    <a:buFontTx/>
                    <a:buNone/>
                  </a:pPr>
                  <a:endParaRPr lang="ko-KR" altLang="en-US" sz="1300">
                    <a:latin typeface="KoPub돋움체 Bold" charset="0"/>
                    <a:ea typeface="KoPub돋움체 Bold" charset="0"/>
                  </a:endParaRPr>
                </a:p>
              </p:txBody>
            </p:sp>
            <p:sp>
              <p:nvSpPr>
                <p:cNvPr id="26" name="object 15"/>
                <p:cNvSpPr>
                  <a:spLocks/>
                </p:cNvSpPr>
                <p:nvPr/>
              </p:nvSpPr>
              <p:spPr>
                <a:xfrm rot="0">
                  <a:off x="7586345" y="1960245"/>
                  <a:ext cx="1120775" cy="1191260"/>
                </a:xfrm>
                <a:prstGeom prst="rect"/>
                <a:blipFill rotWithShape="1">
                  <a:blip r:embed="rId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numCol="1" vert="horz" anchor="t">
                  <a:noAutofit/>
                </a:bodyPr>
                <a:lstStyle/>
                <a:p>
                  <a:pPr marL="0" indent="0">
                    <a:buFontTx/>
                    <a:buNone/>
                  </a:pPr>
                  <a:endParaRPr lang="ko-KR" altLang="en-US" sz="1300">
                    <a:latin typeface="KoPub돋움체 Bold" charset="0"/>
                    <a:ea typeface="KoPub돋움체 Bold" charset="0"/>
                  </a:endParaRPr>
                </a:p>
              </p:txBody>
            </p:sp>
            <p:sp>
              <p:nvSpPr>
                <p:cNvPr id="27" name="object 38"/>
                <p:cNvSpPr>
                  <a:spLocks/>
                </p:cNvSpPr>
                <p:nvPr/>
              </p:nvSpPr>
              <p:spPr>
                <a:xfrm rot="0">
                  <a:off x="7899400" y="2220595"/>
                  <a:ext cx="1042670" cy="1149985"/>
                </a:xfrm>
                <a:prstGeom prst="rect"/>
                <a:blipFill rotWithShape="1">
                  <a:blip r:embed="rId1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numCol="1" vert="horz" anchor="t">
                  <a:noAutofit/>
                </a:bodyPr>
                <a:lstStyle/>
                <a:p>
                  <a:pPr marL="0" indent="0">
                    <a:buFontTx/>
                    <a:buNone/>
                  </a:pPr>
                  <a:endParaRPr lang="ko-KR" altLang="en-US" sz="1300">
                    <a:latin typeface="KoPub돋움체 Bold" charset="0"/>
                    <a:ea typeface="KoPub돋움체 Bold" charset="0"/>
                  </a:endParaRPr>
                </a:p>
              </p:txBody>
            </p:sp>
          </p:grpSp>
          <p:sp>
            <p:nvSpPr>
              <p:cNvPr id="24" name="object 39"/>
              <p:cNvSpPr>
                <a:spLocks/>
              </p:cNvSpPr>
              <p:nvPr/>
            </p:nvSpPr>
            <p:spPr>
              <a:xfrm rot="0">
                <a:off x="7895590" y="2216150"/>
                <a:ext cx="1049655" cy="1158240"/>
              </a:xfrm>
              <a:custGeom>
                <a:gdLst>
                  <a:gd fmla="*/ 0 w 1430023" name="TX0"/>
                  <a:gd fmla="*/ 1277493 h 1277623" name="TY0"/>
                  <a:gd fmla="*/ 1429893 w 1430023" name="TX1"/>
                  <a:gd fmla="*/ 1277493 h 1277623" name="TY1"/>
                  <a:gd fmla="*/ 1429893 w 1430023" name="TX2"/>
                  <a:gd fmla="*/ 0 h 1277623" name="TY2"/>
                  <a:gd fmla="*/ 0 w 1430023" name="TX3"/>
                  <a:gd fmla="*/ 0 h 1277623" name="TY3"/>
                  <a:gd fmla="*/ 0 w 1430023" name="TX4"/>
                  <a:gd fmla="*/ 1277493 h 1277623" name="TY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430023" h="1277623">
                    <a:moveTo>
                      <a:pt x="0" y="1277493"/>
                    </a:moveTo>
                    <a:lnTo>
                      <a:pt x="1429893" y="1277493"/>
                    </a:lnTo>
                    <a:lnTo>
                      <a:pt x="1429893" y="0"/>
                    </a:lnTo>
                    <a:lnTo>
                      <a:pt x="0" y="0"/>
                    </a:lnTo>
                    <a:lnTo>
                      <a:pt x="0" y="1277493"/>
                    </a:lnTo>
                    <a:close/>
                  </a:path>
                </a:pathLst>
              </a:custGeom>
              <a:ln w="8890" cap="flat" cmpd="sng">
                <a:solidFill>
                  <a:srgbClr val="7E7E7E">
                    <a:alpha val="100000"/>
                  </a:srgbClr>
                </a:solidFill>
                <a:prstDash val="solid"/>
              </a:ln>
            </p:spPr>
            <p:txBody>
              <a:bodyPr wrap="square" lIns="0" tIns="0" rIns="0" bIns="0" numCol="1" vert="horz" anchor="t">
                <a:noAutofit/>
              </a:bodyPr>
              <a:lstStyle/>
              <a:p>
                <a:pPr marL="0" indent="0">
                  <a:buFontTx/>
                  <a:buNone/>
                </a:pPr>
                <a:endParaRPr lang="ko-KR" altLang="en-US" sz="1300">
                  <a:latin typeface="KoPub돋움체 Bold" charset="0"/>
                  <a:ea typeface="KoPub돋움체 Bold" charset="0"/>
                </a:endParaRPr>
              </a:p>
            </p:txBody>
          </p:sp>
        </p:grpSp>
        <p:grpSp>
          <p:nvGrpSpPr>
            <p:cNvPr id="28" name="그룹 27"/>
            <p:cNvGrpSpPr>
              <a:grpSpLocks/>
            </p:cNvGrpSpPr>
            <p:nvPr/>
          </p:nvGrpSpPr>
          <p:grpSpPr>
            <a:xfrm rot="0">
              <a:off x="577850" y="3975100"/>
              <a:ext cx="8697595" cy="1673225"/>
              <a:chOff x="577850" y="3975100"/>
              <a:chExt cx="8697595" cy="1673225"/>
            </a:xfrm>
          </p:grpSpPr>
          <p:sp>
            <p:nvSpPr>
              <p:cNvPr id="29" name="object 204"/>
              <p:cNvSpPr>
                <a:spLocks/>
              </p:cNvSpPr>
              <p:nvPr/>
            </p:nvSpPr>
            <p:spPr>
              <a:xfrm rot="0">
                <a:off x="630555" y="4080510"/>
                <a:ext cx="1614170" cy="1555750"/>
              </a:xfrm>
              <a:custGeom>
                <a:gdLst>
                  <a:gd fmla="*/ 6039993 w 6040123" name="TX0"/>
                  <a:gd fmla="*/ 0 h 1910082" name="TY0"/>
                  <a:gd fmla="*/ 0 w 6040123" name="TX1"/>
                  <a:gd fmla="*/ 0 h 1910082" name="TY1"/>
                  <a:gd fmla="*/ 0 w 6040123" name="TX2"/>
                  <a:gd fmla="*/ 1909813 h 1910082" name="TY2"/>
                  <a:gd fmla="*/ 6039993 w 6040123" name="TX3"/>
                  <a:gd fmla="*/ 1909813 h 1910082" name="TY3"/>
                  <a:gd fmla="*/ 6039993 w 6040123" name="TX4"/>
                  <a:gd fmla="*/ 0 h 1910082" name="TY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6040123" h="1910082">
                    <a:moveTo>
                      <a:pt x="6039993" y="0"/>
                    </a:moveTo>
                    <a:lnTo>
                      <a:pt x="0" y="0"/>
                    </a:lnTo>
                    <a:lnTo>
                      <a:pt x="0" y="1909813"/>
                    </a:lnTo>
                    <a:lnTo>
                      <a:pt x="6039993" y="1909813"/>
                    </a:lnTo>
                    <a:lnTo>
                      <a:pt x="6039993" y="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  <p:txBody>
              <a:bodyPr wrap="square" lIns="0" tIns="0" rIns="0" bIns="0" numCol="1" vert="horz" anchor="t">
                <a:noAutofit/>
              </a:bodyPr>
              <a:lstStyle/>
              <a:p>
                <a:pPr marL="0" indent="0">
                  <a:buFontTx/>
                  <a:buNone/>
                </a:pPr>
                <a:endParaRPr lang="ko-KR" altLang="en-US" sz="1300">
                  <a:latin typeface="KoPub돋움체 Bold" charset="0"/>
                  <a:ea typeface="KoPub돋움체 Bold" charset="0"/>
                </a:endParaRPr>
              </a:p>
            </p:txBody>
          </p:sp>
          <p:sp>
            <p:nvSpPr>
              <p:cNvPr id="30" name="TextBox 29"/>
              <p:cNvSpPr txBox="1">
                <a:spLocks/>
              </p:cNvSpPr>
              <p:nvPr/>
            </p:nvSpPr>
            <p:spPr>
              <a:xfrm rot="0">
                <a:off x="630555" y="4095115"/>
                <a:ext cx="1614170" cy="27749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84455" indent="-84455" algn="l">
                  <a:buFontTx/>
                  <a:buNone/>
                </a:pPr>
                <a:endParaRPr lang="ko-KR" altLang="en-US" sz="1200">
                  <a:latin typeface="KoPub돋움체 Medium" charset="0"/>
                  <a:ea typeface="KoPub돋움체 Medium" charset="0"/>
                </a:endParaRPr>
              </a:p>
            </p:txBody>
          </p:sp>
          <p:sp>
            <p:nvSpPr>
              <p:cNvPr id="31" name="object 204"/>
              <p:cNvSpPr>
                <a:spLocks/>
              </p:cNvSpPr>
              <p:nvPr/>
            </p:nvSpPr>
            <p:spPr>
              <a:xfrm rot="0">
                <a:off x="2380615" y="4092575"/>
                <a:ext cx="1614170" cy="1555750"/>
              </a:xfrm>
              <a:custGeom>
                <a:gdLst>
                  <a:gd fmla="*/ 6039993 w 6040123" name="TX0"/>
                  <a:gd fmla="*/ 0 h 1910082" name="TY0"/>
                  <a:gd fmla="*/ 0 w 6040123" name="TX1"/>
                  <a:gd fmla="*/ 0 h 1910082" name="TY1"/>
                  <a:gd fmla="*/ 0 w 6040123" name="TX2"/>
                  <a:gd fmla="*/ 1909813 h 1910082" name="TY2"/>
                  <a:gd fmla="*/ 6039993 w 6040123" name="TX3"/>
                  <a:gd fmla="*/ 1909813 h 1910082" name="TY3"/>
                  <a:gd fmla="*/ 6039993 w 6040123" name="TX4"/>
                  <a:gd fmla="*/ 0 h 1910082" name="TY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6040123" h="1910082">
                    <a:moveTo>
                      <a:pt x="6039993" y="0"/>
                    </a:moveTo>
                    <a:lnTo>
                      <a:pt x="0" y="0"/>
                    </a:lnTo>
                    <a:lnTo>
                      <a:pt x="0" y="1909813"/>
                    </a:lnTo>
                    <a:lnTo>
                      <a:pt x="6039993" y="1909813"/>
                    </a:lnTo>
                    <a:lnTo>
                      <a:pt x="6039993" y="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  <p:txBody>
              <a:bodyPr wrap="square" lIns="0" tIns="0" rIns="0" bIns="0" numCol="1" vert="horz" anchor="t">
                <a:noAutofit/>
              </a:bodyPr>
              <a:lstStyle/>
              <a:p>
                <a:pPr marL="0" indent="0">
                  <a:buFontTx/>
                  <a:buNone/>
                </a:pPr>
                <a:endParaRPr lang="ko-KR" altLang="en-US" sz="1300">
                  <a:latin typeface="KoPub돋움체 Bold" charset="0"/>
                  <a:ea typeface="KoPub돋움체 Bold" charset="0"/>
                </a:endParaRPr>
              </a:p>
            </p:txBody>
          </p:sp>
          <p:sp>
            <p:nvSpPr>
              <p:cNvPr id="32" name="TextBox 31"/>
              <p:cNvSpPr txBox="1">
                <a:spLocks/>
              </p:cNvSpPr>
              <p:nvPr/>
            </p:nvSpPr>
            <p:spPr>
              <a:xfrm rot="0">
                <a:off x="2343785" y="4110990"/>
                <a:ext cx="1677035" cy="25209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84455" indent="-84455" algn="l">
                  <a:buFont typeface="Arial"/>
                  <a:buChar char="•"/>
                </a:pPr>
                <a:r>
                  <a:rPr lang="ko-KR" altLang="en-US" sz="1200">
                    <a:latin typeface="KoPub돋움체 Medium" charset="0"/>
                    <a:ea typeface="KoPub돋움체 Medium" charset="0"/>
                  </a:rPr>
                  <a:t>변수별 상관관계 </a:t>
                </a:r>
                <a:endParaRPr lang="ko-KR" altLang="en-US" sz="1200">
                  <a:latin typeface="KoPub돋움체 Medium" charset="0"/>
                  <a:ea typeface="KoPub돋움체 Medium" charset="0"/>
                </a:endParaRPr>
              </a:p>
              <a:p>
                <a:pPr marL="84455" indent="-84455" algn="l">
                  <a:buFontTx/>
                  <a:buNone/>
                </a:pPr>
                <a:r>
                  <a:rPr lang="ko-KR" altLang="en-US" sz="1200">
                    <a:latin typeface="KoPub돋움체 Medium" charset="0"/>
                    <a:ea typeface="KoPub돋움체 Medium" charset="0"/>
                  </a:rPr>
                  <a:t>  분석 및 데이터 전처리</a:t>
                </a:r>
                <a:r>
                  <a:rPr lang="en-US" altLang="ko-KR" sz="1200">
                    <a:latin typeface="KoPub돋움체 Medium" charset="0"/>
                    <a:ea typeface="KoPub돋움체 Medium" charset="0"/>
                  </a:rPr>
                  <a:t>(</a:t>
                </a:r>
                <a:r>
                  <a:rPr lang="ko-KR" altLang="en-US" sz="1200">
                    <a:latin typeface="KoPub돋움체 Medium" charset="0"/>
                    <a:ea typeface="KoPub돋움체 Medium" charset="0"/>
                  </a:rPr>
                  <a:t>이상치</a:t>
                </a:r>
                <a:r>
                  <a:rPr lang="en-US" altLang="ko-KR" sz="1200">
                    <a:latin typeface="KoPub돋움체 Medium" charset="0"/>
                    <a:ea typeface="KoPub돋움체 Medium" charset="0"/>
                  </a:rPr>
                  <a:t>, </a:t>
                </a:r>
                <a:r>
                  <a:rPr lang="ko-KR" altLang="en-US" sz="1200">
                    <a:latin typeface="KoPub돋움체 Medium" charset="0"/>
                    <a:ea typeface="KoPub돋움체 Medium" charset="0"/>
                  </a:rPr>
                  <a:t>결측치 처리</a:t>
                </a:r>
                <a:r>
                  <a:rPr lang="en-US" altLang="ko-KR" sz="1200">
                    <a:latin typeface="KoPub돋움체 Medium" charset="0"/>
                    <a:ea typeface="KoPub돋움체 Medium" charset="0"/>
                  </a:rPr>
                  <a:t>)</a:t>
                </a:r>
                <a:endParaRPr lang="ko-KR" altLang="en-US" sz="1200">
                  <a:latin typeface="KoPub돋움체 Medium" charset="0"/>
                  <a:ea typeface="KoPub돋움체 Medium" charset="0"/>
                </a:endParaRPr>
              </a:p>
              <a:p>
                <a:pPr marL="84455" indent="-84455" algn="l">
                  <a:buFont typeface="Arial"/>
                  <a:buChar char="•"/>
                </a:pPr>
                <a:endParaRPr lang="ko-KR" altLang="en-US" sz="1200">
                  <a:latin typeface="KoPub돋움체 Medium" charset="0"/>
                  <a:ea typeface="KoPub돋움체 Medium" charset="0"/>
                </a:endParaRPr>
              </a:p>
              <a:p>
                <a:pPr marL="84455" indent="-84455" algn="l">
                  <a:buFont typeface="Arial"/>
                  <a:buChar char="•"/>
                </a:pPr>
                <a:r>
                  <a:rPr lang="ko-KR" altLang="en-US" sz="1200">
                    <a:latin typeface="KoPub돋움체 Medium" charset="0"/>
                    <a:ea typeface="KoPub돋움체 Medium" charset="0"/>
                  </a:rPr>
                  <a:t>시계열 데이터를 고려하여 학습</a:t>
                </a:r>
                <a:r>
                  <a:rPr lang="en-US" altLang="ko-KR" sz="1200">
                    <a:latin typeface="KoPub돋움체 Medium" charset="0"/>
                    <a:ea typeface="KoPub돋움체 Medium" charset="0"/>
                  </a:rPr>
                  <a:t>, </a:t>
                </a:r>
                <a:r>
                  <a:rPr lang="ko-KR" altLang="en-US" sz="1200">
                    <a:latin typeface="KoPub돋움체 Medium" charset="0"/>
                    <a:ea typeface="KoPub돋움체 Medium" charset="0"/>
                  </a:rPr>
                  <a:t>테스트 데이터 분리</a:t>
                </a:r>
                <a:endParaRPr lang="ko-KR" altLang="en-US" sz="1200">
                  <a:latin typeface="KoPub돋움체 Medium" charset="0"/>
                  <a:ea typeface="KoPub돋움체 Medium" charset="0"/>
                </a:endParaRPr>
              </a:p>
            </p:txBody>
          </p:sp>
          <p:sp>
            <p:nvSpPr>
              <p:cNvPr id="33" name="object 204"/>
              <p:cNvSpPr>
                <a:spLocks/>
              </p:cNvSpPr>
              <p:nvPr/>
            </p:nvSpPr>
            <p:spPr>
              <a:xfrm rot="0">
                <a:off x="4133850" y="4080510"/>
                <a:ext cx="1614170" cy="1555750"/>
              </a:xfrm>
              <a:custGeom>
                <a:gdLst>
                  <a:gd fmla="*/ 6039993 w 6040123" name="TX0"/>
                  <a:gd fmla="*/ 0 h 1910082" name="TY0"/>
                  <a:gd fmla="*/ 0 w 6040123" name="TX1"/>
                  <a:gd fmla="*/ 0 h 1910082" name="TY1"/>
                  <a:gd fmla="*/ 0 w 6040123" name="TX2"/>
                  <a:gd fmla="*/ 1909813 h 1910082" name="TY2"/>
                  <a:gd fmla="*/ 6039993 w 6040123" name="TX3"/>
                  <a:gd fmla="*/ 1909813 h 1910082" name="TY3"/>
                  <a:gd fmla="*/ 6039993 w 6040123" name="TX4"/>
                  <a:gd fmla="*/ 0 h 1910082" name="TY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6040123" h="1910082">
                    <a:moveTo>
                      <a:pt x="6039993" y="0"/>
                    </a:moveTo>
                    <a:lnTo>
                      <a:pt x="0" y="0"/>
                    </a:lnTo>
                    <a:lnTo>
                      <a:pt x="0" y="1909813"/>
                    </a:lnTo>
                    <a:lnTo>
                      <a:pt x="6039993" y="1909813"/>
                    </a:lnTo>
                    <a:lnTo>
                      <a:pt x="6039993" y="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  <p:txBody>
              <a:bodyPr wrap="square" lIns="0" tIns="0" rIns="0" bIns="0" numCol="1" vert="horz" anchor="t">
                <a:noAutofit/>
              </a:bodyPr>
              <a:lstStyle/>
              <a:p>
                <a:pPr marL="0" indent="0">
                  <a:buFontTx/>
                  <a:buNone/>
                </a:pPr>
                <a:endParaRPr lang="ko-KR" altLang="en-US" sz="1300">
                  <a:latin typeface="KoPub돋움체 Bold" charset="0"/>
                  <a:ea typeface="KoPub돋움체 Bold" charset="0"/>
                </a:endParaRPr>
              </a:p>
            </p:txBody>
          </p:sp>
          <p:sp>
            <p:nvSpPr>
              <p:cNvPr id="34" name="TextBox 33"/>
              <p:cNvSpPr txBox="1">
                <a:spLocks/>
              </p:cNvSpPr>
              <p:nvPr/>
            </p:nvSpPr>
            <p:spPr>
              <a:xfrm rot="0">
                <a:off x="4133850" y="4095115"/>
                <a:ext cx="1614170" cy="25209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84455" indent="-84455" algn="l">
                  <a:buFont typeface="Arial"/>
                  <a:buChar char="•"/>
                </a:pPr>
                <a:endParaRPr lang="ko-KR" altLang="en-US" sz="1200">
                  <a:latin typeface="KoPub돋움체 Medium" charset="0"/>
                  <a:ea typeface="KoPub돋움체 Medium" charset="0"/>
                </a:endParaRPr>
              </a:p>
              <a:p>
                <a:pPr marL="84455" indent="-84455" algn="l">
                  <a:buFont typeface="Arial"/>
                  <a:buChar char="•"/>
                </a:pPr>
                <a:r>
                  <a:rPr lang="ko-KR" altLang="ko-KR" sz="1200">
                    <a:latin typeface="KoPub돋움체 Bold" charset="0"/>
                    <a:ea typeface="KoPub돋움체 Bold" charset="0"/>
                  </a:rPr>
                  <a:t>목적에 맞는(</a:t>
                </a:r>
                <a:r>
                  <a:rPr lang="ko-KR" altLang="en-US" sz="1200">
                    <a:latin typeface="KoPub돋움체 Bold" charset="0"/>
                    <a:ea typeface="KoPub돋움체 Bold" charset="0"/>
                  </a:rPr>
                  <a:t>시간적 추이</a:t>
                </a:r>
                <a:r>
                  <a:rPr lang="en-US" altLang="ko-KR" sz="1200">
                    <a:latin typeface="KoPub돋움체 Bold" charset="0"/>
                    <a:ea typeface="KoPub돋움체 Bold" charset="0"/>
                  </a:rPr>
                  <a:t>/</a:t>
                </a:r>
                <a:r>
                  <a:rPr lang="ko-KR" altLang="en-US" sz="1200">
                    <a:latin typeface="KoPub돋움체 Bold" charset="0"/>
                    <a:ea typeface="KoPub돋움체 Bold" charset="0"/>
                  </a:rPr>
                  <a:t>변화에 따른 추론이 가능한)</a:t>
                </a:r>
                <a:r>
                  <a:rPr lang="ko-KR" altLang="ko-KR" sz="1200">
                    <a:latin typeface="KoPub돋움체 Bold" charset="0"/>
                    <a:ea typeface="KoPub돋움체 Bold" charset="0"/>
                  </a:rPr>
                  <a:t> 모델 도출 (GRU)</a:t>
                </a:r>
                <a:endParaRPr lang="ko-KR" altLang="en-US" sz="1200">
                  <a:latin typeface="KoPub돋움체 Bold" charset="0"/>
                  <a:ea typeface="KoPub돋움체 Bold" charset="0"/>
                </a:endParaRPr>
              </a:p>
              <a:p>
                <a:pPr marL="84455" indent="-84455" algn="l">
                  <a:buFont typeface="Arial"/>
                  <a:buChar char="•"/>
                </a:pPr>
                <a:endParaRPr lang="ko-KR" altLang="en-US" sz="1200">
                  <a:latin typeface="KoPub돋움체 Medium" charset="0"/>
                  <a:ea typeface="KoPub돋움체 Medium" charset="0"/>
                </a:endParaRPr>
              </a:p>
              <a:p>
                <a:pPr marL="84455" indent="-84455" algn="l">
                  <a:buFont typeface="Arial"/>
                  <a:buChar char="•"/>
                </a:pPr>
                <a:r>
                  <a:rPr lang="ko-KR" altLang="en-US" sz="1200">
                    <a:latin typeface="KoPub돋움체 Medium" charset="0"/>
                    <a:ea typeface="KoPub돋움체 Medium" charset="0"/>
                  </a:rPr>
                  <a:t>모델 정의 및 학습</a:t>
                </a:r>
                <a:endParaRPr lang="ko-KR" altLang="en-US" sz="1200">
                  <a:latin typeface="KoPub돋움체 Medium" charset="0"/>
                  <a:ea typeface="KoPub돋움체 Medium" charset="0"/>
                </a:endParaRPr>
              </a:p>
              <a:p>
                <a:pPr marL="84455" indent="-84455" algn="l">
                  <a:buFont typeface="Arial"/>
                  <a:buChar char="•"/>
                </a:pPr>
                <a:endParaRPr lang="ko-KR" altLang="en-US" sz="1200">
                  <a:latin typeface="KoPub돋움체 Medium" charset="0"/>
                  <a:ea typeface="KoPub돋움체 Medium" charset="0"/>
                </a:endParaRPr>
              </a:p>
            </p:txBody>
          </p:sp>
          <p:sp>
            <p:nvSpPr>
              <p:cNvPr id="35" name="object 204"/>
              <p:cNvSpPr>
                <a:spLocks/>
              </p:cNvSpPr>
              <p:nvPr/>
            </p:nvSpPr>
            <p:spPr>
              <a:xfrm rot="0">
                <a:off x="5883910" y="4092575"/>
                <a:ext cx="1614170" cy="1555750"/>
              </a:xfrm>
              <a:custGeom>
                <a:gdLst>
                  <a:gd fmla="*/ 6039993 w 6040123" name="TX0"/>
                  <a:gd fmla="*/ 0 h 1910082" name="TY0"/>
                  <a:gd fmla="*/ 0 w 6040123" name="TX1"/>
                  <a:gd fmla="*/ 0 h 1910082" name="TY1"/>
                  <a:gd fmla="*/ 0 w 6040123" name="TX2"/>
                  <a:gd fmla="*/ 1909813 h 1910082" name="TY2"/>
                  <a:gd fmla="*/ 6039993 w 6040123" name="TX3"/>
                  <a:gd fmla="*/ 1909813 h 1910082" name="TY3"/>
                  <a:gd fmla="*/ 6039993 w 6040123" name="TX4"/>
                  <a:gd fmla="*/ 0 h 1910082" name="TY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6040123" h="1910082">
                    <a:moveTo>
                      <a:pt x="6039993" y="0"/>
                    </a:moveTo>
                    <a:lnTo>
                      <a:pt x="0" y="0"/>
                    </a:lnTo>
                    <a:lnTo>
                      <a:pt x="0" y="1909813"/>
                    </a:lnTo>
                    <a:lnTo>
                      <a:pt x="6039993" y="1909813"/>
                    </a:lnTo>
                    <a:lnTo>
                      <a:pt x="6039993" y="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  <p:txBody>
              <a:bodyPr wrap="square" lIns="0" tIns="0" rIns="0" bIns="0" numCol="1" vert="horz" anchor="t">
                <a:noAutofit/>
              </a:bodyPr>
              <a:lstStyle/>
              <a:p>
                <a:pPr marL="84455" indent="-84455" algn="l">
                  <a:buFont typeface="Arial"/>
                  <a:buChar char="•"/>
                </a:pPr>
                <a:endParaRPr lang="ko-KR" altLang="en-US" sz="1200">
                  <a:latin typeface="KoPub돋움체 Medium" charset="0"/>
                  <a:ea typeface="KoPub돋움체 Medium" charset="0"/>
                </a:endParaRPr>
              </a:p>
              <a:p>
                <a:pPr marL="84455" indent="-84455" algn="l">
                  <a:buFont typeface="Arial"/>
                  <a:buChar char="•"/>
                </a:pPr>
                <a:endParaRPr lang="ko-KR" altLang="en-US" sz="1200">
                  <a:latin typeface="KoPub돋움체 Medium" charset="0"/>
                  <a:ea typeface="KoPub돋움체 Medium" charset="0"/>
                </a:endParaRPr>
              </a:p>
              <a:p>
                <a:pPr marL="84455" indent="-84455" algn="l">
                  <a:buFont typeface="Arial"/>
                  <a:buChar char="•"/>
                </a:pPr>
                <a:r>
                  <a:rPr lang="ko-KR" altLang="en-US" sz="1200">
                    <a:latin typeface="KoPub돋움체 Medium" charset="0"/>
                    <a:ea typeface="KoPub돋움체 Medium" charset="0"/>
                  </a:rPr>
                  <a:t>모델 예측 및 스케일</a:t>
                </a:r>
                <a:endParaRPr lang="ko-KR" altLang="en-US" sz="1200">
                  <a:latin typeface="KoPub돋움체 Medium" charset="0"/>
                  <a:ea typeface="KoPub돋움체 Medium" charset="0"/>
                </a:endParaRPr>
              </a:p>
              <a:p>
                <a:pPr marL="84455" indent="-84455" algn="l">
                  <a:buFontTx/>
                  <a:buNone/>
                </a:pPr>
                <a:r>
                  <a:rPr lang="ko-KR" altLang="en-US" sz="1300">
                    <a:latin typeface="KoPub돋움체 Bold" charset="0"/>
                    <a:ea typeface="KoPub돋움체 Bold" charset="0"/>
                  </a:rPr>
                  <a:t>  복원 후에 성능 평가 등에 활용</a:t>
                </a:r>
                <a:endParaRPr lang="ko-KR" altLang="en-US" sz="1300">
                  <a:latin typeface="KoPub돋움체 Bold" charset="0"/>
                  <a:ea typeface="KoPub돋움체 Bold" charset="0"/>
                </a:endParaRPr>
              </a:p>
            </p:txBody>
          </p:sp>
          <p:sp>
            <p:nvSpPr>
              <p:cNvPr id="36" name="TextBox 35"/>
              <p:cNvSpPr txBox="1">
                <a:spLocks/>
              </p:cNvSpPr>
              <p:nvPr/>
            </p:nvSpPr>
            <p:spPr>
              <a:xfrm rot="0">
                <a:off x="577850" y="4262120"/>
                <a:ext cx="1614170" cy="25209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84455" indent="-84455" algn="l">
                  <a:buFont typeface="Arial"/>
                  <a:buChar char="•"/>
                </a:pPr>
                <a:r>
                  <a:rPr lang="ko-KR" altLang="en-US" sz="1200">
                    <a:latin typeface="KoPub돋움체 Bold" charset="0"/>
                    <a:ea typeface="KoPub돋움체 Bold" charset="0"/>
                  </a:rPr>
                  <a:t>5</a:t>
                </a:r>
                <a:r>
                  <a:rPr lang="ko-KR" altLang="en-US" sz="1200">
                    <a:latin typeface="KoPub돋움체 Medium" charset="0"/>
                    <a:ea typeface="KoPub돋움체 Medium" charset="0"/>
                  </a:rPr>
                  <a:t>년간 실제 식료품 물가지수 데이터 </a:t>
                </a:r>
                <a:endParaRPr lang="ko-KR" altLang="en-US" sz="1200">
                  <a:latin typeface="KoPub돋움체 Medium" charset="0"/>
                  <a:ea typeface="KoPub돋움체 Medium" charset="0"/>
                </a:endParaRPr>
              </a:p>
              <a:p>
                <a:pPr marL="84455" indent="-84455" algn="l">
                  <a:buFontTx/>
                  <a:buNone/>
                </a:pPr>
                <a:r>
                  <a:rPr lang="ko-KR" altLang="en-US" sz="1200">
                    <a:latin typeface="KoPub돋움체 Medium" charset="0"/>
                    <a:ea typeface="KoPub돋움체 Medium" charset="0"/>
                  </a:rPr>
                  <a:t>  수집 </a:t>
                </a:r>
                <a:endParaRPr lang="ko-KR" altLang="en-US" sz="1200">
                  <a:latin typeface="KoPub돋움체 Medium" charset="0"/>
                  <a:ea typeface="KoPub돋움체 Medium" charset="0"/>
                </a:endParaRPr>
              </a:p>
              <a:p>
                <a:pPr marL="84455" indent="-84455" algn="l">
                  <a:buFont typeface="Arial"/>
                  <a:buChar char="•"/>
                </a:pPr>
                <a:endParaRPr lang="ko-KR" altLang="en-US" sz="1200">
                  <a:latin typeface="KoPub돋움체 Medium" charset="0"/>
                  <a:ea typeface="KoPub돋움체 Medium" charset="0"/>
                </a:endParaRPr>
              </a:p>
              <a:p>
                <a:pPr marL="84455" indent="-84455" algn="l">
                  <a:buFont typeface="Arial"/>
                  <a:buChar char="•"/>
                </a:pPr>
                <a:r>
                  <a:rPr lang="ko-KR" altLang="en-US" sz="1200">
                    <a:latin typeface="KoPub돋움체 Medium" charset="0"/>
                    <a:ea typeface="KoPub돋움체 Medium" charset="0"/>
                  </a:rPr>
                  <a:t>곡물, 치즈, 주류 등 다양한 변수 참조</a:t>
                </a:r>
                <a:endParaRPr lang="ko-KR" altLang="en-US" sz="1200">
                  <a:latin typeface="KoPub돋움체 Medium" charset="0"/>
                  <a:ea typeface="KoPub돋움체 Medium" charset="0"/>
                </a:endParaRPr>
              </a:p>
            </p:txBody>
          </p:sp>
          <p:sp>
            <p:nvSpPr>
              <p:cNvPr id="37" name="object 204"/>
              <p:cNvSpPr>
                <a:spLocks/>
              </p:cNvSpPr>
              <p:nvPr/>
            </p:nvSpPr>
            <p:spPr>
              <a:xfrm rot="0">
                <a:off x="7643495" y="4071620"/>
                <a:ext cx="1614170" cy="1555750"/>
              </a:xfrm>
              <a:custGeom>
                <a:gdLst>
                  <a:gd fmla="*/ 6039993 w 6040123" name="TX0"/>
                  <a:gd fmla="*/ 0 h 1910082" name="TY0"/>
                  <a:gd fmla="*/ 0 w 6040123" name="TX1"/>
                  <a:gd fmla="*/ 0 h 1910082" name="TY1"/>
                  <a:gd fmla="*/ 0 w 6040123" name="TX2"/>
                  <a:gd fmla="*/ 1909813 h 1910082" name="TY2"/>
                  <a:gd fmla="*/ 6039993 w 6040123" name="TX3"/>
                  <a:gd fmla="*/ 1909813 h 1910082" name="TY3"/>
                  <a:gd fmla="*/ 6039993 w 6040123" name="TX4"/>
                  <a:gd fmla="*/ 0 h 1910082" name="TY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6040123" h="1910082">
                    <a:moveTo>
                      <a:pt x="6039993" y="0"/>
                    </a:moveTo>
                    <a:lnTo>
                      <a:pt x="0" y="0"/>
                    </a:lnTo>
                    <a:lnTo>
                      <a:pt x="0" y="1909813"/>
                    </a:lnTo>
                    <a:lnTo>
                      <a:pt x="6039993" y="1909813"/>
                    </a:lnTo>
                    <a:lnTo>
                      <a:pt x="6039993" y="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  <p:txBody>
              <a:bodyPr wrap="square" lIns="0" tIns="0" rIns="0" bIns="0" numCol="1" vert="horz" anchor="t">
                <a:noAutofit/>
              </a:bodyPr>
              <a:lstStyle/>
              <a:p>
                <a:pPr marL="0" indent="0">
                  <a:buFontTx/>
                  <a:buNone/>
                </a:pPr>
                <a:endParaRPr lang="ko-KR" altLang="en-US" sz="1300">
                  <a:latin typeface="KoPub돋움체 Bold" charset="0"/>
                  <a:ea typeface="KoPub돋움체 Bold" charset="0"/>
                </a:endParaRPr>
              </a:p>
            </p:txBody>
          </p:sp>
          <p:sp>
            <p:nvSpPr>
              <p:cNvPr id="38" name="TextBox 37"/>
              <p:cNvSpPr txBox="1">
                <a:spLocks/>
              </p:cNvSpPr>
              <p:nvPr/>
            </p:nvSpPr>
            <p:spPr>
              <a:xfrm rot="0">
                <a:off x="7614285" y="3975100"/>
                <a:ext cx="1661160" cy="251460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84455" indent="-84455" algn="l">
                  <a:buFontTx/>
                  <a:buNone/>
                </a:pPr>
                <a:endParaRPr lang="ko-KR" altLang="en-US" sz="1200">
                  <a:latin typeface="KoPub돋움체 Medium" charset="0"/>
                  <a:ea typeface="KoPub돋움체 Medium" charset="0"/>
                </a:endParaRPr>
              </a:p>
              <a:p>
                <a:pPr marL="84455" indent="-84455" algn="l">
                  <a:buFont typeface="Arial"/>
                  <a:buChar char="•"/>
                </a:pPr>
                <a:r>
                  <a:rPr lang="ko-KR" altLang="en-US" sz="1200">
                    <a:latin typeface="KoPub돋움체 Bold" charset="0"/>
                    <a:ea typeface="KoPub돋움체 Bold" charset="0"/>
                  </a:rPr>
                  <a:t>S</a:t>
                </a:r>
                <a:r>
                  <a:rPr lang="ko-KR" altLang="en-US" sz="1200">
                    <a:latin typeface="KoPub돋움체 Bold" charset="0"/>
                    <a:ea typeface="KoPub돋움체 Bold" charset="0"/>
                  </a:rPr>
                  <a:t>treamlit</a:t>
                </a:r>
                <a:r>
                  <a:rPr lang="ko-KR" altLang="en-US" sz="1200">
                    <a:latin typeface="KoPub돋움체 Bold" charset="0"/>
                    <a:ea typeface="KoPub돋움체 Bold" charset="0"/>
                  </a:rPr>
                  <a:t>을 </a:t>
                </a:r>
                <a:r>
                  <a:rPr lang="ko-KR" altLang="en-US" sz="1200">
                    <a:latin typeface="KoPub돋움체 Bold" charset="0"/>
                    <a:ea typeface="KoPub돋움체 Bold" charset="0"/>
                  </a:rPr>
                  <a:t>이</a:t>
                </a:r>
                <a:r>
                  <a:rPr lang="ko-KR" altLang="en-US" sz="1200">
                    <a:latin typeface="KoPub돋움체 Bold" charset="0"/>
                    <a:ea typeface="KoPub돋움체 Bold" charset="0"/>
                  </a:rPr>
                  <a:t>용하여 예측한 </a:t>
                </a:r>
                <a:r>
                  <a:rPr lang="ko-KR" altLang="en-US" sz="1200">
                    <a:latin typeface="KoPub돋움체 Bold" charset="0"/>
                    <a:ea typeface="KoPub돋움체 Bold" charset="0"/>
                  </a:rPr>
                  <a:t>값</a:t>
                </a:r>
                <a:r>
                  <a:rPr lang="ko-KR" altLang="en-US" sz="1200">
                    <a:latin typeface="KoPub돋움체 Bold" charset="0"/>
                    <a:ea typeface="KoPub돋움체 Bold" charset="0"/>
                  </a:rPr>
                  <a:t>과 </a:t>
                </a:r>
                <a:r>
                  <a:rPr lang="ko-KR" altLang="en-US" sz="1200">
                    <a:latin typeface="KoPub돋움체 Bold" charset="0"/>
                    <a:ea typeface="KoPub돋움체 Bold" charset="0"/>
                  </a:rPr>
                  <a:t>실제값</a:t>
                </a:r>
                <a:r>
                  <a:rPr lang="ko-KR" altLang="en-US" sz="1200">
                    <a:latin typeface="KoPub돋움체 Bold" charset="0"/>
                    <a:ea typeface="KoPub돋움체 Bold" charset="0"/>
                  </a:rPr>
                  <a:t>을 </a:t>
                </a:r>
                <a:r>
                  <a:rPr lang="ko-KR" altLang="en-US" sz="1200">
                    <a:latin typeface="KoPub돋움체 Bold" charset="0"/>
                    <a:ea typeface="KoPub돋움체 Bold" charset="0"/>
                  </a:rPr>
                  <a:t>비교</a:t>
                </a:r>
                <a:r>
                  <a:rPr lang="ko-KR" altLang="en-US" sz="1200">
                    <a:latin typeface="KoPub돋움체 Bold" charset="0"/>
                    <a:ea typeface="KoPub돋움체 Bold" charset="0"/>
                  </a:rPr>
                  <a:t>함</a:t>
                </a:r>
                <a:endParaRPr lang="ko-KR" altLang="en-US" sz="1200">
                  <a:latin typeface="KoPub돋움체 Bold" charset="0"/>
                  <a:ea typeface="KoPub돋움체 Bold" charset="0"/>
                </a:endParaRPr>
              </a:p>
              <a:p>
                <a:pPr marL="84455" indent="-84455" algn="l">
                  <a:buFont typeface="Arial"/>
                  <a:buChar char="•"/>
                </a:pPr>
                <a:endParaRPr lang="ko-KR" altLang="en-US" sz="1200">
                  <a:latin typeface="KoPub돋움체 Medium" charset="0"/>
                  <a:ea typeface="KoPub돋움체 Medium" charset="0"/>
                </a:endParaRPr>
              </a:p>
              <a:p>
                <a:pPr marL="84455" indent="-84455" algn="l">
                  <a:buFont typeface="Arial"/>
                  <a:buChar char="•"/>
                </a:pPr>
                <a:r>
                  <a:rPr lang="ko-KR" altLang="en-US" sz="1200">
                    <a:latin typeface="KoPub돋움체 Medium" charset="0"/>
                    <a:ea typeface="KoPub돋움체 Medium" charset="0"/>
                  </a:rPr>
                  <a:t>월별.</a:t>
                </a:r>
                <a:r>
                  <a:rPr lang="ko-KR" altLang="en-US" sz="1200">
                    <a:latin typeface="KoPub돋움체 Medium" charset="0"/>
                    <a:ea typeface="KoPub돋움체 Medium" charset="0"/>
                  </a:rPr>
                  <a:t> 년도</a:t>
                </a:r>
                <a:r>
                  <a:rPr lang="ko-KR" altLang="en-US" sz="1200">
                    <a:latin typeface="KoPub돋움체 Medium" charset="0"/>
                    <a:ea typeface="KoPub돋움체 Medium" charset="0"/>
                  </a:rPr>
                  <a:t>별 </a:t>
                </a:r>
                <a:r>
                  <a:rPr lang="ko-KR" altLang="en-US" sz="1200">
                    <a:latin typeface="KoPub돋움체 Medium" charset="0"/>
                    <a:ea typeface="KoPub돋움체 Medium" charset="0"/>
                  </a:rPr>
                  <a:t>값</a:t>
                </a:r>
                <a:r>
                  <a:rPr lang="ko-KR" altLang="en-US" sz="1200">
                    <a:latin typeface="KoPub돋움체 Medium" charset="0"/>
                    <a:ea typeface="KoPub돋움체 Medium" charset="0"/>
                  </a:rPr>
                  <a:t> </a:t>
                </a:r>
                <a:r>
                  <a:rPr lang="ko-KR" altLang="en-US" sz="1200">
                    <a:latin typeface="KoPub돋움체 Medium" charset="0"/>
                    <a:ea typeface="KoPub돋움체 Medium" charset="0"/>
                  </a:rPr>
                  <a:t>또</a:t>
                </a:r>
                <a:r>
                  <a:rPr lang="ko-KR" altLang="en-US" sz="1200">
                    <a:latin typeface="KoPub돋움체 Medium" charset="0"/>
                    <a:ea typeface="KoPub돋움체 Medium" charset="0"/>
                  </a:rPr>
                  <a:t>한 </a:t>
                </a:r>
                <a:endParaRPr lang="ko-KR" altLang="en-US" sz="1200">
                  <a:latin typeface="KoPub돋움체 Medium" charset="0"/>
                  <a:ea typeface="KoPub돋움체 Medium" charset="0"/>
                </a:endParaRPr>
              </a:p>
              <a:p>
                <a:pPr marL="84455" indent="-84455" algn="l">
                  <a:buFontTx/>
                  <a:buNone/>
                </a:pPr>
                <a:r>
                  <a:rPr lang="ko-KR" altLang="en-US" sz="1200">
                    <a:latin typeface="KoPub돋움체 Medium" charset="0"/>
                    <a:ea typeface="KoPub돋움체 Medium" charset="0"/>
                  </a:rPr>
                  <a:t> </a:t>
                </a:r>
                <a:r>
                  <a:rPr lang="ko-KR" altLang="en-US" sz="1200">
                    <a:latin typeface="KoPub돋움체 Medium" charset="0"/>
                    <a:ea typeface="KoPub돋움체 Medium" charset="0"/>
                  </a:rPr>
                  <a:t> 추가</a:t>
                </a:r>
                <a:r>
                  <a:rPr lang="ko-KR" altLang="en-US" sz="1200">
                    <a:latin typeface="KoPub돋움체 Medium" charset="0"/>
                    <a:ea typeface="KoPub돋움체 Medium" charset="0"/>
                  </a:rPr>
                  <a:t>로 </a:t>
                </a:r>
                <a:r>
                  <a:rPr lang="ko-KR" altLang="en-US" sz="1200">
                    <a:latin typeface="KoPub돋움체 Medium" charset="0"/>
                    <a:ea typeface="KoPub돋움체 Medium" charset="0"/>
                  </a:rPr>
                  <a:t>구현</a:t>
                </a:r>
                <a:r>
                  <a:rPr lang="ko-KR" altLang="en-US" sz="1200">
                    <a:latin typeface="KoPub돋움체 Medium" charset="0"/>
                    <a:ea typeface="KoPub돋움체 Medium" charset="0"/>
                  </a:rPr>
                  <a:t>함</a:t>
                </a:r>
                <a:endParaRPr lang="ko-KR" altLang="en-US" sz="1200">
                  <a:latin typeface="KoPub돋움체 Medium" charset="0"/>
                  <a:ea typeface="KoPub돋움체 Medium" charset="0"/>
                </a:endParaRPr>
              </a:p>
              <a:p>
                <a:pPr marL="84455" indent="-84455" algn="l">
                  <a:buFont typeface="Arial"/>
                  <a:buChar char="•"/>
                </a:pPr>
                <a:endParaRPr lang="ko-KR" altLang="en-US" sz="1200">
                  <a:latin typeface="KoPub돋움체 Medium" charset="0"/>
                  <a:ea typeface="KoPub돋움체 Medium" charset="0"/>
                </a:endParaRPr>
              </a:p>
            </p:txBody>
          </p:sp>
        </p:grpSp>
        <p:pic>
          <p:nvPicPr>
            <p:cNvPr id="39" name="그림 38" descr="C:/Users/human-03/AppData/Roaming/PolarisOffice/ETemp/27492_18601488/image12.png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031240" y="1753235"/>
              <a:ext cx="1203325" cy="1323975"/>
            </a:xfrm>
            <a:prstGeom prst="rect"/>
            <a:noFill/>
          </p:spPr>
        </p:pic>
        <p:sp>
          <p:nvSpPr>
            <p:cNvPr id="40" name="TextBox 39"/>
            <p:cNvSpPr txBox="1">
              <a:spLocks/>
            </p:cNvSpPr>
            <p:nvPr/>
          </p:nvSpPr>
          <p:spPr>
            <a:xfrm rot="0">
              <a:off x="1073785" y="1150620"/>
              <a:ext cx="1551305" cy="2940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en-US" altLang="ko-KR" sz="1300">
                  <a:solidFill>
                    <a:schemeClr val="tx2"/>
                  </a:solidFill>
                  <a:latin typeface="KoPub돋움체 Bold" charset="0"/>
                  <a:ea typeface="KoPub돋움체 Bold" charset="0"/>
                </a:rPr>
                <a:t>DATA</a:t>
              </a:r>
              <a:r>
                <a:rPr lang="ko-KR" altLang="en-US" sz="1300">
                  <a:solidFill>
                    <a:schemeClr val="tx2"/>
                  </a:solidFill>
                  <a:latin typeface="KoPub돋움체 Bold" charset="0"/>
                  <a:ea typeface="KoPub돋움체 Bold" charset="0"/>
                </a:rPr>
                <a:t> </a:t>
              </a:r>
              <a:r>
                <a:rPr lang="en-US" altLang="ko-KR" sz="1300">
                  <a:solidFill>
                    <a:schemeClr val="tx2"/>
                  </a:solidFill>
                  <a:latin typeface="KoPub돋움체 Bold" charset="0"/>
                  <a:ea typeface="KoPub돋움체 Bold" charset="0"/>
                </a:rPr>
                <a:t>IMPORTING</a:t>
              </a:r>
              <a:endParaRPr lang="ko-KR" altLang="en-US" sz="1300">
                <a:solidFill>
                  <a:schemeClr val="tx2"/>
                </a:solidFill>
                <a:latin typeface="KoPub돋움체 Bold" charset="0"/>
                <a:ea typeface="KoPub돋움체 Bold" charset="0"/>
              </a:endParaRPr>
            </a:p>
          </p:txBody>
        </p:sp>
        <p:sp>
          <p:nvSpPr>
            <p:cNvPr id="41" name="TextBox 40"/>
            <p:cNvSpPr txBox="1">
              <a:spLocks/>
            </p:cNvSpPr>
            <p:nvPr/>
          </p:nvSpPr>
          <p:spPr>
            <a:xfrm rot="0">
              <a:off x="7414895" y="1122045"/>
              <a:ext cx="1313180" cy="2940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en-US" altLang="ko-KR" sz="1300">
                  <a:solidFill>
                    <a:schemeClr val="tx2"/>
                  </a:solidFill>
                  <a:latin typeface="KoPub돋움체 Bold" charset="0"/>
                  <a:ea typeface="KoPub돋움체 Bold" charset="0"/>
                </a:rPr>
                <a:t>USER INSIGHT</a:t>
              </a:r>
              <a:endParaRPr lang="ko-KR" altLang="en-US" sz="1300">
                <a:solidFill>
                  <a:schemeClr val="tx2"/>
                </a:solidFill>
                <a:latin typeface="KoPub돋움체 Bold" charset="0"/>
                <a:ea typeface="KoPub돋움체 Bold" charset="0"/>
              </a:endParaRPr>
            </a:p>
          </p:txBody>
        </p:sp>
        <p:sp>
          <p:nvSpPr>
            <p:cNvPr id="42" name="TextBox 41"/>
            <p:cNvSpPr txBox="1">
              <a:spLocks/>
            </p:cNvSpPr>
            <p:nvPr/>
          </p:nvSpPr>
          <p:spPr>
            <a:xfrm rot="0">
              <a:off x="4110990" y="1126490"/>
              <a:ext cx="1651635" cy="2940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en-US" altLang="ko-KR" sz="1300">
                  <a:solidFill>
                    <a:schemeClr val="tx2"/>
                  </a:solidFill>
                  <a:latin typeface="KoPub돋움체 Bold" charset="0"/>
                  <a:ea typeface="KoPub돋움체 Bold" charset="0"/>
                </a:rPr>
                <a:t>AUTO PREDICTION</a:t>
              </a:r>
              <a:endParaRPr lang="ko-KR" altLang="en-US" sz="1300">
                <a:solidFill>
                  <a:schemeClr val="tx2"/>
                </a:solidFill>
                <a:latin typeface="KoPub돋움체 Bold" charset="0"/>
                <a:ea typeface="KoPub돋움체 Bold" charset="0"/>
              </a:endParaRPr>
            </a:p>
          </p:txBody>
        </p:sp>
        <p:sp>
          <p:nvSpPr>
            <p:cNvPr id="43" name="TextBox 42"/>
            <p:cNvSpPr txBox="1">
              <a:spLocks/>
            </p:cNvSpPr>
            <p:nvPr/>
          </p:nvSpPr>
          <p:spPr>
            <a:xfrm rot="0">
              <a:off x="2954655" y="2862580"/>
              <a:ext cx="1109980" cy="2940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ko-KR" altLang="en-US" sz="1300">
                  <a:latin typeface="KoPub돋움체 Bold" charset="0"/>
                  <a:ea typeface="KoPub돋움체 Bold" charset="0"/>
                </a:rPr>
                <a:t>데이터 전처리</a:t>
              </a:r>
              <a:endParaRPr lang="ko-KR" altLang="en-US" sz="1300">
                <a:latin typeface="KoPub돋움체 Bold" charset="0"/>
                <a:ea typeface="KoPub돋움체 Bold" charset="0"/>
              </a:endParaRPr>
            </a:p>
          </p:txBody>
        </p:sp>
        <p:sp>
          <p:nvSpPr>
            <p:cNvPr id="44" name="TextBox 43"/>
            <p:cNvSpPr txBox="1">
              <a:spLocks/>
            </p:cNvSpPr>
            <p:nvPr/>
          </p:nvSpPr>
          <p:spPr>
            <a:xfrm rot="0">
              <a:off x="4439285" y="2862580"/>
              <a:ext cx="624205" cy="2940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ko-KR" altLang="en-US" sz="1300">
                  <a:latin typeface="KoPub돋움체 Bold" charset="0"/>
                  <a:ea typeface="KoPub돋움체 Bold" charset="0"/>
                </a:rPr>
                <a:t>모델링</a:t>
              </a:r>
              <a:endParaRPr lang="ko-KR" altLang="en-US" sz="1300">
                <a:latin typeface="KoPub돋움체 Bold" charset="0"/>
                <a:ea typeface="KoPub돋움체 Bold" charset="0"/>
              </a:endParaRPr>
            </a:p>
          </p:txBody>
        </p:sp>
        <p:sp>
          <p:nvSpPr>
            <p:cNvPr id="45" name="TextBox 44"/>
            <p:cNvSpPr txBox="1">
              <a:spLocks/>
            </p:cNvSpPr>
            <p:nvPr/>
          </p:nvSpPr>
          <p:spPr>
            <a:xfrm rot="0">
              <a:off x="6010910" y="2862580"/>
              <a:ext cx="478155" cy="2940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ko-KR" altLang="en-US" sz="1300">
                  <a:latin typeface="KoPub돋움체 Bold" charset="0"/>
                  <a:ea typeface="KoPub돋움체 Bold" charset="0"/>
                </a:rPr>
                <a:t>예측</a:t>
              </a:r>
              <a:endParaRPr lang="ko-KR" altLang="en-US" sz="1300">
                <a:latin typeface="KoPub돋움체 Bold" charset="0"/>
                <a:ea typeface="KoPub돋움체 Bold" charset="0"/>
              </a:endParaRPr>
            </a:p>
          </p:txBody>
        </p:sp>
        <p:sp>
          <p:nvSpPr>
            <p:cNvPr id="46" name="object 135"/>
            <p:cNvSpPr>
              <a:spLocks/>
            </p:cNvSpPr>
            <p:nvPr/>
          </p:nvSpPr>
          <p:spPr>
            <a:xfrm rot="0">
              <a:off x="8074025" y="3295650"/>
              <a:ext cx="110490" cy="123825"/>
            </a:xfrm>
            <a:prstGeom prst="rect"/>
            <a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>
                <a:buFontTx/>
                <a:buNone/>
              </a:pPr>
              <a:endParaRPr lang="ko-KR" altLang="en-US" sz="1300">
                <a:latin typeface="KoPub돋움체 Bold" charset="0"/>
                <a:ea typeface="KoPub돋움체 Bold" charset="0"/>
              </a:endParaRPr>
            </a:p>
          </p:txBody>
        </p:sp>
        <p:sp>
          <p:nvSpPr>
            <p:cNvPr id="47" name="object 135"/>
            <p:cNvSpPr>
              <a:spLocks/>
            </p:cNvSpPr>
            <p:nvPr/>
          </p:nvSpPr>
          <p:spPr>
            <a:xfrm rot="0">
              <a:off x="6193155" y="3307080"/>
              <a:ext cx="110490" cy="123825"/>
            </a:xfrm>
            <a:prstGeom prst="rect"/>
            <a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>
                <a:buFontTx/>
                <a:buNone/>
              </a:pPr>
              <a:endParaRPr lang="ko-KR" altLang="en-US" sz="1300">
                <a:latin typeface="KoPub돋움체 Bold" charset="0"/>
                <a:ea typeface="KoPub돋움체 Bold" charset="0"/>
              </a:endParaRPr>
            </a:p>
          </p:txBody>
        </p:sp>
        <p:sp>
          <p:nvSpPr>
            <p:cNvPr id="48" name="object 135"/>
            <p:cNvSpPr>
              <a:spLocks/>
            </p:cNvSpPr>
            <p:nvPr/>
          </p:nvSpPr>
          <p:spPr>
            <a:xfrm rot="0">
              <a:off x="4662170" y="3309620"/>
              <a:ext cx="110490" cy="123825"/>
            </a:xfrm>
            <a:prstGeom prst="rect"/>
            <a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>
                <a:buFontTx/>
                <a:buNone/>
              </a:pPr>
              <a:endParaRPr lang="ko-KR" altLang="en-US" sz="1300">
                <a:latin typeface="KoPub돋움체 Bold" charset="0"/>
                <a:ea typeface="KoPub돋움체 Bold" charset="0"/>
              </a:endParaRPr>
            </a:p>
          </p:txBody>
        </p:sp>
        <p:sp>
          <p:nvSpPr>
            <p:cNvPr id="49" name="object 135"/>
            <p:cNvSpPr>
              <a:spLocks/>
            </p:cNvSpPr>
            <p:nvPr/>
          </p:nvSpPr>
          <p:spPr>
            <a:xfrm rot="0">
              <a:off x="3290570" y="3302000"/>
              <a:ext cx="110490" cy="123825"/>
            </a:xfrm>
            <a:prstGeom prst="rect"/>
            <a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>
                <a:buFontTx/>
                <a:buNone/>
              </a:pPr>
              <a:endParaRPr lang="ko-KR" altLang="en-US" sz="1300">
                <a:latin typeface="KoPub돋움체 Bold" charset="0"/>
                <a:ea typeface="KoPub돋움체 Bold" charset="0"/>
              </a:endParaRPr>
            </a:p>
          </p:txBody>
        </p:sp>
        <p:sp>
          <p:nvSpPr>
            <p:cNvPr id="50" name="object 135"/>
            <p:cNvSpPr>
              <a:spLocks/>
            </p:cNvSpPr>
            <p:nvPr/>
          </p:nvSpPr>
          <p:spPr>
            <a:xfrm rot="0">
              <a:off x="1583055" y="3279775"/>
              <a:ext cx="110490" cy="123825"/>
            </a:xfrm>
            <a:prstGeom prst="rect"/>
            <a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>
                <a:buFontTx/>
                <a:buNone/>
              </a:pPr>
              <a:endParaRPr lang="ko-KR" altLang="en-US" sz="1300">
                <a:latin typeface="KoPub돋움체 Bold" charset="0"/>
                <a:ea typeface="KoPub돋움체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6987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>
          <a:extLst>
            <a:ext uri="{FF2B5EF4-FFF2-40B4-BE49-F238E27FC236}">
              <a16:creationId xmlns:a16="http://schemas.microsoft.com/office/drawing/2014/main" id="{A71A28C5-5F65-EA89-1418-E7F661D4E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4EA201AE-044A-39F8-C1A0-38D9FAF3A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15" y="180340"/>
            <a:ext cx="503047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과제 추진 방법 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AI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예측 분석모델 적용 대상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3" name="object 96"/>
          <p:cNvGraphicFramePr>
            <a:graphicFrameLocks noGrp="1"/>
          </p:cNvGraphicFramePr>
          <p:nvPr/>
        </p:nvGraphicFramePr>
        <p:xfrm>
          <a:off x="442595" y="1133475"/>
          <a:ext cx="8928735" cy="4558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235"/>
                <a:gridCol w="2736215"/>
                <a:gridCol w="2736215"/>
                <a:gridCol w="2592070"/>
              </a:tblGrid>
              <a:tr h="711835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300" kern="1200" i="0" b="1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환경관리</a:t>
                      </a:r>
                      <a:endParaRPr lang="ko-KR" altLang="en-US" sz="1300" kern="1200" i="0" b="1">
                        <a:solidFill>
                          <a:schemeClr val="tx1"/>
                        </a:solidFill>
                        <a:latin typeface="KoPub돋움체 Bold" charset="0"/>
                        <a:ea typeface="KoPub돋움체 Bold" charset="0"/>
                        <a:cs typeface="Times New Roman" charset="0"/>
                      </a:endParaRPr>
                    </a:p>
                    <a:p>
                      <a:pPr marL="0" indent="0" algn="ctr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300" kern="1200" i="0" b="1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기능</a:t>
                      </a:r>
                      <a:endParaRPr lang="ko-KR" altLang="en-US" sz="1300" kern="1200" i="0" b="1">
                        <a:solidFill>
                          <a:schemeClr val="tx1"/>
                        </a:solidFill>
                        <a:latin typeface="KoPub돋움체 Bold" charset="0"/>
                        <a:ea typeface="KoPub돋움체 Bold" charset="0"/>
                        <a:cs typeface="Times New Roman" charset="0"/>
                      </a:endParaRPr>
                    </a:p>
                  </a:txBody>
                  <a:tcPr marL="35560" marR="35560" marT="0" marB="0" anchor="ctr">
                    <a:lnR w="6350" cap="flat" cmpd="sng" algn="ctr">
                      <a:solidFill>
                        <a:srgbClr val="333E5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6C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3E5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B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300" kern="1200" i="0" b="1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수집데이터</a:t>
                      </a:r>
                      <a:endParaRPr lang="ko-KR" altLang="en-US" sz="1300" kern="1200" i="0" b="1">
                        <a:solidFill>
                          <a:schemeClr val="tx1"/>
                        </a:solidFill>
                        <a:latin typeface="KoPub돋움체 Bold" charset="0"/>
                        <a:ea typeface="KoPub돋움체 Bold" charset="0"/>
                        <a:cs typeface="Times New Roman" charset="0"/>
                      </a:endParaRPr>
                    </a:p>
                  </a:txBody>
                  <a:tcPr marL="35560" marR="35560" marT="0" marB="0" anchor="ctr">
                    <a:lnL w="6350" cap="flat" cmpd="sng" algn="ctr">
                      <a:solidFill>
                        <a:srgbClr val="333E5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33E5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6C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3E5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B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300" kern="1200" i="0" b="1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예측모델인자</a:t>
                      </a:r>
                      <a:r>
                        <a:rPr lang="en-US" altLang="ko-KR" sz="1300" kern="1200" i="0" b="1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(</a:t>
                      </a:r>
                      <a:r>
                        <a:rPr lang="ko-KR" altLang="en-US" sz="1300" kern="1200" i="0" b="1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독립변수</a:t>
                      </a:r>
                      <a:r>
                        <a:rPr lang="en-US" altLang="ko-KR" sz="1300" kern="1200" i="0" b="1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)</a:t>
                      </a:r>
                      <a:endParaRPr lang="ko-KR" altLang="en-US" sz="1300" kern="1200" i="0" b="1">
                        <a:solidFill>
                          <a:schemeClr val="tx1"/>
                        </a:solidFill>
                        <a:latin typeface="KoPub돋움체 Bold" charset="0"/>
                        <a:ea typeface="KoPub돋움체 Bold" charset="0"/>
                        <a:cs typeface="Times New Roman" charset="0"/>
                      </a:endParaRPr>
                    </a:p>
                  </a:txBody>
                  <a:tcPr marL="35560" marR="35560" marT="0" marB="0" anchor="ctr">
                    <a:lnL w="6350" cap="flat" cmpd="sng" algn="ctr">
                      <a:solidFill>
                        <a:srgbClr val="333E5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33E5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6C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3E5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BF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300" kern="1200" i="0" b="1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AI</a:t>
                      </a:r>
                      <a:r>
                        <a:rPr lang="ko-KR" altLang="en-US" sz="1300" kern="1200" i="0" b="1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예측 분석 대상</a:t>
                      </a:r>
                      <a:endParaRPr lang="ko-KR" altLang="en-US" sz="1300" kern="1200" i="0" b="1">
                        <a:solidFill>
                          <a:schemeClr val="tx1"/>
                        </a:solidFill>
                        <a:latin typeface="KoPub돋움체 Bold" charset="0"/>
                        <a:ea typeface="KoPub돋움체 Bold" charset="0"/>
                        <a:cs typeface="Times New Roman" charset="0"/>
                      </a:endParaRPr>
                    </a:p>
                  </a:txBody>
                  <a:tcPr marL="35560" marR="35560" marT="0" marB="0" anchor="ctr">
                    <a:lnL w="6350" cap="flat" cmpd="sng" algn="ctr">
                      <a:solidFill>
                        <a:srgbClr val="333E5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6C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3E5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BF8"/>
                    </a:solidFill>
                  </a:tcPr>
                </a:tc>
              </a:tr>
              <a:tr h="3846830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시각화</a:t>
                      </a:r>
                      <a:endParaRPr lang="ko-KR" altLang="en-US" sz="1300" kern="1200" i="0" b="0">
                        <a:solidFill>
                          <a:schemeClr val="tx1"/>
                        </a:solidFill>
                        <a:latin typeface="KoPub돋움체 Medium" charset="0"/>
                        <a:ea typeface="KoPub돋움체 Medium" charset="0"/>
                        <a:cs typeface="Times New Roman" charset="0"/>
                      </a:endParaRPr>
                    </a:p>
                  </a:txBody>
                  <a:tcPr marL="71755" marR="71755" marT="0" marB="0" anchor="ctr">
                    <a:lnR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3E5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6C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180975" algn="l" lvl="1">
                        <a:lnSpc>
                          <a:spcPct val="150000"/>
                        </a:lnSpc>
                        <a:spcBef>
                          <a:spcPct val="600"/>
                        </a:spcBef>
                        <a:buFont typeface="Arial"/>
                        <a:buChar char="•"/>
                      </a:pP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5년</a:t>
                      </a: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간 식료품점 운영 데이터</a:t>
                      </a:r>
                      <a:endParaRPr lang="ko-KR" altLang="en-US" sz="1300" kern="1200" i="0" b="0">
                        <a:solidFill>
                          <a:schemeClr val="tx1"/>
                        </a:solidFill>
                        <a:latin typeface="KoPub돋움체 Medium" charset="0"/>
                        <a:ea typeface="KoPub돋움체 Medium" charset="0"/>
                        <a:cs typeface="Times New Roman" charset="0"/>
                      </a:endParaRPr>
                    </a:p>
                    <a:p>
                      <a:pPr marL="180975" indent="-180975" algn="l" lvl="1">
                        <a:lnSpc>
                          <a:spcPct val="150000"/>
                        </a:lnSpc>
                        <a:spcBef>
                          <a:spcPct val="600"/>
                        </a:spcBef>
                        <a:buFont typeface="Arial"/>
                        <a:buChar char="•"/>
                      </a:pP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날짜별 곡물, 주류, 치즈 등 여러 식료품 변수가 포함된 데이터셋</a:t>
                      </a:r>
                      <a:endParaRPr lang="ko-KR" altLang="en-US" sz="1300" kern="1200" i="0" b="0">
                        <a:solidFill>
                          <a:schemeClr val="tx1"/>
                        </a:solidFill>
                        <a:latin typeface="KoPub돋움체 Medium" charset="0"/>
                        <a:ea typeface="KoPub돋움체 Medium" charset="0"/>
                        <a:cs typeface="Times New Roman" charset="0"/>
                      </a:endParaRPr>
                    </a:p>
                    <a:p>
                      <a:pPr marL="180975" indent="-180975" algn="l" lvl="1">
                        <a:lnSpc>
                          <a:spcPct val="150000"/>
                        </a:lnSpc>
                        <a:spcBef>
                          <a:spcPct val="600"/>
                        </a:spcBef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1"/>
                        </a:solidFill>
                        <a:latin typeface="KoPub돋움체 Medium" charset="0"/>
                        <a:ea typeface="KoPub돋움체 Medium" charset="0"/>
                        <a:cs typeface="Times New Roman" charset="0"/>
                      </a:endParaRPr>
                    </a:p>
                  </a:txBody>
                  <a:tcPr marL="71755" marR="71755" marT="0" marB="0" anchor="ctr">
                    <a:lnL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3E5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6C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975" indent="-180975" algn="l" lvl="1">
                        <a:lnSpc>
                          <a:spcPct val="150000"/>
                        </a:lnSpc>
                        <a:spcBef>
                          <a:spcPct val="600"/>
                        </a:spcBef>
                        <a:buFont typeface="Arial"/>
                        <a:buChar char="•"/>
                      </a:pP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식료품 종류 : 냉동식품, 곡물, 치즈, 주류, 유제품, 고기 등</a:t>
                      </a:r>
                      <a:endParaRPr lang="ko-KR" altLang="en-US" sz="1300" kern="1200" i="0" b="0">
                        <a:solidFill>
                          <a:schemeClr val="tx1"/>
                        </a:solidFill>
                        <a:latin typeface="KoPub돋움체 Medium" charset="0"/>
                        <a:ea typeface="KoPub돋움체 Medium" charset="0"/>
                        <a:cs typeface="Times New Roman" charset="0"/>
                      </a:endParaRPr>
                    </a:p>
                    <a:p>
                      <a:pPr marL="180975" indent="-180975" algn="l" lvl="1">
                        <a:lnSpc>
                          <a:spcPct val="150000"/>
                        </a:lnSpc>
                        <a:spcBef>
                          <a:spcPct val="600"/>
                        </a:spcBef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1"/>
                        </a:solidFill>
                        <a:latin typeface="KoPub돋움체 Medium" charset="0"/>
                        <a:ea typeface="KoPub돋움체 Medium" charset="0"/>
                        <a:cs typeface="Times New Roman" charset="0"/>
                      </a:endParaRPr>
                    </a:p>
                  </a:txBody>
                  <a:tcPr marL="71755" marR="71755" marT="0" marB="0" anchor="ctr">
                    <a:lnL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3E5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6C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975" indent="-180975" algn="l" lvl="1">
                        <a:lnSpc>
                          <a:spcPct val="150000"/>
                        </a:lnSpc>
                        <a:spcBef>
                          <a:spcPct val="600"/>
                        </a:spcBef>
                        <a:buFont typeface="Arial"/>
                        <a:buChar char="•"/>
                      </a:pPr>
                      <a:r>
                        <a:rPr lang="ko-KR" altLang="ko-KR" sz="1300" kern="1200" i="0" b="0">
                          <a:solidFill>
                            <a:schemeClr val="tx1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날짜별</a:t>
                      </a:r>
                      <a:r>
                        <a:rPr lang="ko-KR" altLang="ko-KR" sz="1300" kern="1200" i="0" b="0">
                          <a:solidFill>
                            <a:schemeClr val="tx1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300" kern="1200" i="0" b="0">
                          <a:solidFill>
                            <a:schemeClr val="tx1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물가지수</a:t>
                      </a:r>
                      <a:r>
                        <a:rPr lang="ko-KR" altLang="ko-KR" sz="1300" kern="1200" i="0" b="0">
                          <a:solidFill>
                            <a:schemeClr val="tx1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 </a:t>
                      </a:r>
                      <a:r>
                        <a:rPr lang="ko-KR" altLang="ko-KR" sz="1300" kern="1200" i="0" b="0">
                          <a:solidFill>
                            <a:schemeClr val="tx1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추이</a:t>
                      </a:r>
                      <a:endParaRPr lang="ko-KR" altLang="en-US" sz="1300" kern="1200" i="0" b="0">
                        <a:solidFill>
                          <a:schemeClr val="tx1"/>
                        </a:solidFill>
                        <a:latin typeface="KoPub돋움체 Medium" charset="0"/>
                        <a:ea typeface="KoPub돋움체 Medium" charset="0"/>
                        <a:cs typeface="Times New Roman" charset="0"/>
                      </a:endParaRPr>
                    </a:p>
                    <a:p>
                      <a:pPr marL="180975" indent="-180975" algn="l" lvl="1">
                        <a:lnSpc>
                          <a:spcPct val="150000"/>
                        </a:lnSpc>
                        <a:spcBef>
                          <a:spcPct val="600"/>
                        </a:spcBef>
                        <a:buFont typeface="Arial"/>
                        <a:buChar char="•"/>
                      </a:pP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3</a:t>
                      </a: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Bold" charset="0"/>
                          <a:ea typeface="KoPub돋움체 Bold" charset="0"/>
                          <a:cs typeface="Times New Roman" charset="0"/>
                        </a:rPr>
                        <a:t>0</a:t>
                      </a: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일간의 물가지수 예측</a:t>
                      </a:r>
                      <a:endParaRPr lang="ko-KR" altLang="en-US" sz="1300" kern="1200" i="0" b="0">
                        <a:solidFill>
                          <a:schemeClr val="tx1"/>
                        </a:solidFill>
                        <a:latin typeface="KoPub돋움체 Medium" charset="0"/>
                        <a:ea typeface="KoPub돋움체 Medium" charset="0"/>
                        <a:cs typeface="Times New Roman" charset="0"/>
                      </a:endParaRPr>
                    </a:p>
                    <a:p>
                      <a:pPr marL="180975" indent="-180975" algn="l" lvl="1">
                        <a:lnSpc>
                          <a:spcPct val="150000"/>
                        </a:lnSpc>
                        <a:spcBef>
                          <a:spcPct val="600"/>
                        </a:spcBef>
                        <a:buFont typeface="Arial"/>
                        <a:buChar char="•"/>
                      </a:pPr>
                      <a:r>
                        <a:rPr lang="ko-KR" altLang="en-US" sz="1300" kern="1200" i="0" b="0">
                          <a:solidFill>
                            <a:schemeClr val="tx1"/>
                          </a:solidFill>
                          <a:latin typeface="KoPub돋움체 Medium" charset="0"/>
                          <a:ea typeface="KoPub돋움체 Medium" charset="0"/>
                          <a:cs typeface="Times New Roman" charset="0"/>
                        </a:rPr>
                        <a:t>각 식료품 간 상관관계 분석</a:t>
                      </a:r>
                      <a:endParaRPr lang="ko-KR" altLang="en-US" sz="1300" kern="1200" i="0" b="0">
                        <a:solidFill>
                          <a:schemeClr val="tx1"/>
                        </a:solidFill>
                        <a:latin typeface="KoPub돋움체 Medium" charset="0"/>
                        <a:ea typeface="KoPub돋움체 Medium" charset="0"/>
                        <a:cs typeface="Times New Roman" charset="0"/>
                      </a:endParaRPr>
                    </a:p>
                    <a:p>
                      <a:pPr marL="180975" indent="-180975" algn="l" lvl="1">
                        <a:lnSpc>
                          <a:spcPct val="150000"/>
                        </a:lnSpc>
                        <a:spcBef>
                          <a:spcPct val="600"/>
                        </a:spcBef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1"/>
                        </a:solidFill>
                        <a:latin typeface="KoPub돋움체 Medium" charset="0"/>
                        <a:ea typeface="KoPub돋움체 Medium" charset="0"/>
                        <a:cs typeface="Times New Roman" charset="0"/>
                      </a:endParaRPr>
                    </a:p>
                  </a:txBody>
                  <a:tcPr marL="71755" marR="71755" marT="0" marB="0" anchor="ctr">
                    <a:lnL w="1270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3E5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6C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237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>
          <a:extLst>
            <a:ext uri="{FF2B5EF4-FFF2-40B4-BE49-F238E27FC236}">
              <a16:creationId xmlns:a16="http://schemas.microsoft.com/office/drawing/2014/main" id="{03B00898-C263-5343-8465-2EBF55ED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3B32E9DD-030A-44C3-507C-5AACD9B46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15" y="180340"/>
            <a:ext cx="314706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결과물 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수집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모서리가 둥근 직사각형 46">
            <a:extLst>
              <a:ext uri="{FF2B5EF4-FFF2-40B4-BE49-F238E27FC236}">
                <a16:creationId xmlns:a16="http://schemas.microsoft.com/office/drawing/2014/main" id="{B5C47150-6DF0-9C09-68BD-F2355A308389}"/>
              </a:ext>
            </a:extLst>
          </p:cNvPr>
          <p:cNvSpPr/>
          <p:nvPr/>
        </p:nvSpPr>
        <p:spPr>
          <a:xfrm>
            <a:off x="395605" y="949960"/>
            <a:ext cx="4087495" cy="533400"/>
          </a:xfrm>
          <a:prstGeom prst="roundRect">
            <a:avLst>
              <a:gd name="adj" fmla="val 50000"/>
            </a:avLst>
          </a:prstGeom>
          <a:solidFill>
            <a:srgbClr val="005094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데이터 수집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 rot="0">
            <a:off x="443230" y="1218565"/>
            <a:ext cx="8494395" cy="738505"/>
          </a:xfrm>
          <a:prstGeom prst="rect"/>
          <a:noFill/>
        </p:spPr>
        <p:txBody>
          <a:bodyPr wrap="square" lIns="0" tIns="0" rIns="0" bIns="0" numCol="1" vert="horz" anchor="ctr">
            <a:spAutoFit/>
            <a:scene3d>
              <a:camera prst="orthographicFront"/>
              <a:lightRig rig="threePt" dir="t"/>
            </a:scene3d>
            <a:sp3d prstMaterial="warmMatte">
              <a:bevelT w="1270" h="1270" prst="circle"/>
              <a:bevelB w="1270" h="1270" prst="circle"/>
              <a:contourClr>
                <a:schemeClr val="bg1"/>
              </a:contourClr>
            </a:sp3d>
          </a:bodyPr>
          <a:lstStyle/>
          <a:p>
            <a:pPr marL="180975" indent="-180975" algn="l" fontAlgn="auto" defTabSz="4572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solidFill>
                <a:srgbClr val="000000">
                  <a:lumMod val="95000"/>
                  <a:lumOff val="5000"/>
                </a:srgbClr>
              </a:solidFill>
              <a:latin typeface="KoPub돋움체 Bold" charset="0"/>
              <a:ea typeface="KoPub돋움체 Bold" charset="0"/>
            </a:endParaRPr>
          </a:p>
          <a:p>
            <a:pPr marL="180975" indent="-180975" algn="l" fontAlgn="auto" defTabSz="4572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Font typeface="맑은 고딕"/>
              <a:buChar char="•"/>
            </a:pPr>
            <a:r>
              <a:rPr lang="en-US" altLang="ko-KR" sz="1600" spc="-80">
                <a:solidFill>
                  <a:srgbClr val="000000">
                    <a:lumMod val="95000"/>
                    <a:lumOff val="5000"/>
                  </a:srgbClr>
                </a:solidFill>
                <a:latin typeface="KoPub돋움체 Bold" charset="0"/>
                <a:ea typeface="KoPub돋움체 Bold" charset="0"/>
              </a:rPr>
              <a:t>Grocery Price Index Tool(Kaggle) : 2019년 ~ 2024년</a:t>
            </a:r>
            <a:endParaRPr lang="ko-KR" altLang="en-US" sz="1600">
              <a:solidFill>
                <a:srgbClr val="000000">
                  <a:lumMod val="95000"/>
                  <a:lumOff val="5000"/>
                </a:srgbClr>
              </a:solidFill>
              <a:latin typeface="KoPub돋움체 Bold" charset="0"/>
              <a:ea typeface="KoPub돋움체 Bold" charset="0"/>
            </a:endParaRPr>
          </a:p>
        </p:txBody>
      </p:sp>
      <p:pic>
        <p:nvPicPr>
          <p:cNvPr id="9" name="그림 5" descr="C:/Users/human-03/AppData/Roaming/PolarisOffice/ETemp/27492_18601488/fImage540402854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99745" y="2127250"/>
            <a:ext cx="6289040" cy="3696335"/>
          </a:xfrm>
          <a:prstGeom prst="rect"/>
          <a:noFill/>
        </p:spPr>
      </p:pic>
      <p:sp>
        <p:nvSpPr>
          <p:cNvPr id="10" name="텍스트 상자 3"/>
          <p:cNvSpPr txBox="1">
            <a:spLocks/>
          </p:cNvSpPr>
          <p:nvPr/>
        </p:nvSpPr>
        <p:spPr>
          <a:xfrm rot="0">
            <a:off x="6931660" y="2519045"/>
            <a:ext cx="2613660" cy="2907665"/>
          </a:xfrm>
          <a:prstGeom prst="rect"/>
          <a:noFill/>
        </p:spPr>
        <p:txBody>
          <a:bodyPr wrap="square" lIns="0" tIns="0" rIns="0" bIns="0" vert="horz" anchor="t">
            <a:spAutoFit/>
          </a:bodyPr>
          <a:lstStyle/>
          <a:p>
            <a:pPr marL="180975" indent="-180975" algn="l" lvl="1">
              <a:lnSpc>
                <a:spcPct val="150000"/>
              </a:lnSpc>
              <a:spcBef>
                <a:spcPct val="600"/>
              </a:spcBef>
              <a:buFont typeface="Arial"/>
              <a:buChar char="•"/>
            </a:pPr>
            <a:r>
              <a:rPr lang="ko-KR" sz="1800">
                <a:latin typeface="KoPub돋움체 Bold" charset="0"/>
                <a:ea typeface="KoPub돋움체 Bold" charset="0"/>
              </a:rPr>
              <a:t>본 </a:t>
            </a:r>
            <a:r>
              <a:rPr lang="ko-KR" sz="1800">
                <a:latin typeface="KoPub돋움체 Bold" charset="0"/>
                <a:ea typeface="KoPub돋움체 Bold" charset="0"/>
              </a:rPr>
              <a:t>데이터</a:t>
            </a:r>
            <a:r>
              <a:rPr lang="ko-KR" sz="1800">
                <a:latin typeface="KoPub돋움체 Bold" charset="0"/>
                <a:ea typeface="KoPub돋움체 Bold" charset="0"/>
              </a:rPr>
              <a:t>는 </a:t>
            </a:r>
            <a:r>
              <a:rPr lang="ko-KR" sz="1800">
                <a:latin typeface="KoPub돋움체 Bold" charset="0"/>
                <a:ea typeface="KoPub돋움체 Bold" charset="0"/>
              </a:rPr>
              <a:t>미</a:t>
            </a:r>
            <a:r>
              <a:rPr lang="ko-KR" sz="1800">
                <a:latin typeface="KoPub돋움체 Bold" charset="0"/>
                <a:ea typeface="KoPub돋움체 Bold" charset="0"/>
              </a:rPr>
              <a:t>국 전역의 </a:t>
            </a:r>
            <a:r>
              <a:rPr lang="ko-KR" sz="1800">
                <a:latin typeface="KoPub돋움체 Bold" charset="0"/>
                <a:ea typeface="KoPub돋움체 Bold" charset="0"/>
              </a:rPr>
              <a:t>매장에</a:t>
            </a:r>
            <a:r>
              <a:rPr lang="ko-KR" sz="1800">
                <a:latin typeface="KoPub돋움체 Bold" charset="0"/>
                <a:ea typeface="KoPub돋움체 Bold" charset="0"/>
              </a:rPr>
              <a:t>서 </a:t>
            </a:r>
            <a:r>
              <a:rPr lang="ko-KR" sz="1800">
                <a:latin typeface="KoPub돋움체 Bold" charset="0"/>
                <a:ea typeface="KoPub돋움체 Bold" charset="0"/>
              </a:rPr>
              <a:t>수집</a:t>
            </a:r>
            <a:r>
              <a:rPr lang="ko-KR" sz="1800">
                <a:latin typeface="KoPub돋움체 Bold" charset="0"/>
                <a:ea typeface="KoPub돋움체 Bold" charset="0"/>
              </a:rPr>
              <a:t>한 </a:t>
            </a:r>
            <a:r>
              <a:rPr lang="ko-KR" sz="1800">
                <a:latin typeface="KoPub돋움체 Bold" charset="0"/>
                <a:ea typeface="KoPub돋움체 Bold" charset="0"/>
              </a:rPr>
              <a:t>수많</a:t>
            </a:r>
            <a:r>
              <a:rPr lang="ko-KR" sz="1800">
                <a:latin typeface="KoPub돋움체 Bold" charset="0"/>
                <a:ea typeface="KoPub돋움체 Bold" charset="0"/>
              </a:rPr>
              <a:t>은 식료품 </a:t>
            </a:r>
            <a:r>
              <a:rPr lang="ko-KR" sz="1800">
                <a:latin typeface="KoPub돋움체 Bold" charset="0"/>
                <a:ea typeface="KoPub돋움체 Bold" charset="0"/>
              </a:rPr>
              <a:t>데이터</a:t>
            </a:r>
            <a:r>
              <a:rPr lang="ko-KR" sz="1800">
                <a:latin typeface="KoPub돋움체 Bold" charset="0"/>
                <a:ea typeface="KoPub돋움체 Bold" charset="0"/>
              </a:rPr>
              <a:t>를 </a:t>
            </a:r>
            <a:r>
              <a:rPr lang="ko-KR" sz="1800">
                <a:latin typeface="KoPub돋움체 Bold" charset="0"/>
                <a:ea typeface="KoPub돋움체 Bold" charset="0"/>
              </a:rPr>
              <a:t>수집하</a:t>
            </a:r>
            <a:r>
              <a:rPr lang="ko-KR" sz="1800">
                <a:latin typeface="KoPub돋움체 Bold" charset="0"/>
                <a:ea typeface="KoPub돋움체 Bold" charset="0"/>
              </a:rPr>
              <a:t>는 D</a:t>
            </a:r>
            <a:r>
              <a:rPr lang="ko-KR" sz="1800">
                <a:latin typeface="KoPub돋움체 Bold" charset="0"/>
                <a:ea typeface="KoPub돋움체 Bold" charset="0"/>
              </a:rPr>
              <a:t>atasembly 기업</a:t>
            </a:r>
            <a:r>
              <a:rPr lang="ko-KR" sz="1800">
                <a:latin typeface="KoPub돋움체 Bold" charset="0"/>
                <a:ea typeface="KoPub돋움체 Bold" charset="0"/>
              </a:rPr>
              <a:t>의 </a:t>
            </a:r>
            <a:r>
              <a:rPr lang="ko-KR" sz="1800">
                <a:latin typeface="KoPub돋움체 Bold" charset="0"/>
                <a:ea typeface="KoPub돋움체 Bold" charset="0"/>
              </a:rPr>
              <a:t>자료이</a:t>
            </a:r>
            <a:r>
              <a:rPr lang="ko-KR" sz="1800">
                <a:latin typeface="KoPub돋움체 Bold" charset="0"/>
                <a:ea typeface="KoPub돋움체 Bold" charset="0"/>
              </a:rPr>
              <a:t>며 본 </a:t>
            </a:r>
            <a:r>
              <a:rPr lang="ko-KR" sz="1800">
                <a:latin typeface="KoPub돋움체 Bold" charset="0"/>
                <a:ea typeface="KoPub돋움체 Bold" charset="0"/>
              </a:rPr>
              <a:t>항</a:t>
            </a:r>
            <a:r>
              <a:rPr lang="ko-KR" sz="1800">
                <a:latin typeface="KoPub돋움체 Bold" charset="0"/>
                <a:ea typeface="KoPub돋움체 Bold" charset="0"/>
              </a:rPr>
              <a:t>목은 그 </a:t>
            </a:r>
            <a:r>
              <a:rPr lang="ko-KR" sz="1800">
                <a:latin typeface="KoPub돋움체 Bold" charset="0"/>
                <a:ea typeface="KoPub돋움체 Bold" charset="0"/>
              </a:rPr>
              <a:t>중</a:t>
            </a:r>
            <a:r>
              <a:rPr lang="ko-KR" sz="1800">
                <a:latin typeface="KoPub돋움체 Bold" charset="0"/>
                <a:ea typeface="KoPub돋움체 Bold" charset="0"/>
              </a:rPr>
              <a:t> </a:t>
            </a:r>
            <a:r>
              <a:rPr lang="ko-KR" sz="1800">
                <a:latin typeface="KoPub돋움체 Bold" charset="0"/>
                <a:ea typeface="KoPub돋움체 Bold" charset="0"/>
              </a:rPr>
              <a:t>Kaggle</a:t>
            </a:r>
            <a:r>
              <a:rPr lang="ko-KR" sz="1800">
                <a:latin typeface="KoPub돋움체 Bold" charset="0"/>
                <a:ea typeface="KoPub돋움체 Bold" charset="0"/>
              </a:rPr>
              <a:t>에 </a:t>
            </a:r>
            <a:r>
              <a:rPr lang="ko-KR" sz="1800">
                <a:latin typeface="KoPub돋움체 Bold" charset="0"/>
                <a:ea typeface="KoPub돋움체 Bold" charset="0"/>
              </a:rPr>
              <a:t>올라</a:t>
            </a:r>
            <a:r>
              <a:rPr lang="ko-KR" sz="1800">
                <a:latin typeface="KoPub돋움체 Bold" charset="0"/>
                <a:ea typeface="KoPub돋움체 Bold" charset="0"/>
              </a:rPr>
              <a:t>온 </a:t>
            </a:r>
            <a:r>
              <a:rPr lang="ko-KR" sz="1800">
                <a:latin typeface="KoPub돋움체 Bold" charset="0"/>
                <a:ea typeface="KoPub돋움체 Bold" charset="0"/>
              </a:rPr>
              <a:t>일부</a:t>
            </a:r>
            <a:r>
              <a:rPr lang="ko-KR" sz="1800">
                <a:latin typeface="KoPub돋움체 Bold" charset="0"/>
                <a:ea typeface="KoPub돋움체 Bold" charset="0"/>
              </a:rPr>
              <a:t>를 </a:t>
            </a:r>
            <a:r>
              <a:rPr lang="ko-KR" sz="1800">
                <a:latin typeface="KoPub돋움체 Bold" charset="0"/>
                <a:ea typeface="KoPub돋움체 Bold" charset="0"/>
              </a:rPr>
              <a:t>분석</a:t>
            </a:r>
            <a:r>
              <a:rPr lang="ko-KR" sz="1800">
                <a:latin typeface="KoPub돋움체 Bold" charset="0"/>
                <a:ea typeface="KoPub돋움체 Bold" charset="0"/>
              </a:rPr>
              <a:t>함.</a:t>
            </a:r>
            <a:endParaRPr lang="ko-KR" altLang="en-US" sz="1800">
              <a:latin typeface="KoPub돋움체 Bold" charset="0"/>
              <a:ea typeface="KoPub돋움체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88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>
          <a:extLst>
            <a:ext uri="{FF2B5EF4-FFF2-40B4-BE49-F238E27FC236}">
              <a16:creationId xmlns:a16="http://schemas.microsoft.com/office/drawing/2014/main" id="{7E9BC740-09C8-687A-5522-B449FC753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50AC48AB-C364-76E0-0C53-BEB261238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15" y="180340"/>
            <a:ext cx="1905635" cy="399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>
              <a:buFontTx/>
              <a:buNone/>
            </a:pPr>
            <a:r>
              <a:rPr lang="en-US" altLang="ko-KR" sz="2000">
                <a:latin typeface="KoPub돋움체 Bold" charset="0"/>
                <a:ea typeface="KoPub돋움체 Bold" charset="0"/>
              </a:rPr>
              <a:t>4. </a:t>
            </a:r>
            <a:r>
              <a:rPr lang="ko-KR" altLang="en-US" sz="2000">
                <a:latin typeface="KoPub돋움체 Bold" charset="0"/>
                <a:ea typeface="KoPub돋움체 Bold" charset="0"/>
              </a:rPr>
              <a:t>주요 결과물 </a:t>
            </a:r>
            <a:r>
              <a:rPr lang="en-US" altLang="ko-KR" sz="2000">
                <a:latin typeface="KoPub돋움체 Bold" charset="0"/>
                <a:ea typeface="KoPub돋움체 Bold" charset="0"/>
              </a:rPr>
              <a:t>–  탐색적 데이터 분석(EDA)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6" name="모서리가 둥근 직사각형 46">
            <a:extLst>
              <a:ext uri="{FF2B5EF4-FFF2-40B4-BE49-F238E27FC236}">
                <a16:creationId xmlns:a16="http://schemas.microsoft.com/office/drawing/2014/main" id="{AE92FF83-05FE-2BEC-98CF-731172AA614E}"/>
              </a:ext>
            </a:extLst>
          </p:cNvPr>
          <p:cNvSpPr/>
          <p:nvPr/>
        </p:nvSpPr>
        <p:spPr>
          <a:xfrm>
            <a:off x="417195" y="949960"/>
            <a:ext cx="4088130" cy="534035"/>
          </a:xfrm>
          <a:prstGeom prst="roundRect">
            <a:avLst>
              <a:gd name="adj" fmla="val 50000"/>
            </a:avLst>
          </a:prstGeom>
          <a:solidFill>
            <a:srgbClr val="005094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fontAlgn="auto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KoPub돋움체 Bold" charset="0"/>
                <a:ea typeface="KoPub돋움체 Bold" charset="0"/>
                <a:cs typeface="+mn-cs"/>
              </a:rPr>
              <a:t>결측치 및 중복값 통계</a:t>
            </a: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KoPub돋움체 Bold" charset="0"/>
              <a:ea typeface="KoPub돋움체 Bold" charset="0"/>
              <a:cs typeface="+mn-cs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412750" y="5283200"/>
            <a:ext cx="8623935" cy="715645"/>
          </a:xfrm>
          <a:prstGeom prst="rect"/>
          <a:noFill/>
        </p:spPr>
        <p:txBody>
          <a:bodyPr wrap="square" lIns="0" tIns="0" rIns="0" bIns="0" numCol="1" vert="horz" anchor="ctr">
            <a:noAutofit/>
            <a:scene3d>
              <a:camera prst="orthographicFront"/>
              <a:lightRig rig="threePt" dir="t"/>
            </a:scene3d>
            <a:sp3d prstMaterial="warmMatte">
              <a:bevelT w="1270" h="1270" prst="circle"/>
              <a:bevelB w="1270" h="1270" prst="circle"/>
              <a:contourClr>
                <a:schemeClr val="bg1"/>
              </a:contourClr>
            </a:sp3d>
          </a:bodyPr>
          <a:lstStyle/>
          <a:p>
            <a:pPr marL="180975" indent="-180975" algn="l" fontAlgn="auto" defTabSz="457200" latinLnBrk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D0D0D"/>
              </a:buClr>
              <a:buFont typeface="맑은 고딕"/>
              <a:buChar char="•"/>
            </a:pPr>
            <a:r>
              <a:rPr lang="en-US" altLang="ko-KR" sz="1400" spc="-70">
                <a:solidFill>
                  <a:srgbClr val="000000">
                    <a:lumMod val="95000"/>
                    <a:lumOff val="5000"/>
                  </a:srgbClr>
                </a:solidFill>
                <a:latin typeface="KoPub돋움체 Bold" charset="0"/>
                <a:ea typeface="KoPub돋움체 Bold" charset="0"/>
              </a:rPr>
              <a:t>해당 데이터는 사전에 결측치 및 중복값을 사전에 처리한 상태로 데이터를 배포하였기 때문에</a:t>
            </a:r>
            <a:r>
              <a:rPr lang="ko-KR" altLang="ko-KR" sz="1400" spc="-70">
                <a:solidFill>
                  <a:srgbClr val="000000">
                    <a:lumMod val="95000"/>
                    <a:lumOff val="5000"/>
                  </a:srgb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en-US" altLang="ko-KR" sz="1400" spc="-70">
                <a:solidFill>
                  <a:srgbClr val="000000">
                    <a:lumMod val="95000"/>
                    <a:lumOff val="5000"/>
                  </a:srgbClr>
                </a:solidFill>
                <a:latin typeface="KoPub돋움체 Bold" charset="0"/>
                <a:ea typeface="KoPub돋움체 Bold" charset="0"/>
              </a:rPr>
              <a:t>관련 이슈</a:t>
            </a:r>
            <a:r>
              <a:rPr lang="ko-KR" altLang="ko-KR" sz="1400" spc="-70">
                <a:solidFill>
                  <a:srgbClr val="000000">
                    <a:lumMod val="95000"/>
                    <a:lumOff val="5000"/>
                  </a:srgbClr>
                </a:solidFill>
                <a:latin typeface="KoPub돋움체 Bold" charset="0"/>
                <a:ea typeface="KoPub돋움체 Bold" charset="0"/>
              </a:rPr>
              <a:t>는 없음</a:t>
            </a:r>
            <a:r>
              <a:rPr lang="ko-KR" altLang="en-US" sz="1400" spc="-70">
                <a:solidFill>
                  <a:srgbClr val="000000">
                    <a:lumMod val="95000"/>
                    <a:lumOff val="5000"/>
                  </a:srgbClr>
                </a:solidFill>
                <a:latin typeface="KoPub돋움체 Bold" charset="0"/>
                <a:ea typeface="KoPub돋움체 Bold" charset="0"/>
              </a:rPr>
              <a:t>으며 변수는 대부분 식료품 항목으로 전체 수는 </a:t>
            </a:r>
            <a:r>
              <a:rPr lang="ko-KR" altLang="en-US" sz="1400" spc="-70">
                <a:solidFill>
                  <a:srgbClr val="000000">
                    <a:lumMod val="95000"/>
                    <a:lumOff val="5000"/>
                  </a:srgbClr>
                </a:solidFill>
                <a:latin typeface="KoPub돋움체 Bold" charset="0"/>
                <a:ea typeface="KoPub돋움체 Bold" charset="0"/>
              </a:rPr>
              <a:t>293</a:t>
            </a:r>
            <a:r>
              <a:rPr lang="ko-KR" altLang="en-US" sz="1400" spc="-70">
                <a:solidFill>
                  <a:srgbClr val="000000">
                    <a:lumMod val="95000"/>
                    <a:lumOff val="5000"/>
                  </a:srgbClr>
                </a:solidFill>
                <a:latin typeface="KoPub돋움체 Bold" charset="0"/>
                <a:ea typeface="KoPub돋움체 Bold" charset="0"/>
              </a:rPr>
              <a:t>개로 적은 편이며 </a:t>
            </a:r>
            <a:r>
              <a:rPr sz="1400">
                <a:latin typeface="KoPub돋움체 Bold" charset="0"/>
                <a:ea typeface="KoPub돋움체 Bold" charset="0"/>
              </a:rPr>
              <a:t>한 행당 평균 약 138.4 바이트로 구성</a:t>
            </a:r>
            <a:r>
              <a:rPr lang="ko-KR" sz="1400">
                <a:latin typeface="KoPub돋움체 Bold" charset="0"/>
                <a:ea typeface="KoPub돋움체 Bold" charset="0"/>
              </a:rPr>
              <a:t>된 </a:t>
            </a:r>
            <a:r>
              <a:rPr sz="1400">
                <a:latin typeface="KoPub돋움체 Bold" charset="0"/>
                <a:ea typeface="KoPub돋움체 Bold" charset="0"/>
              </a:rPr>
              <a:t>39.6 KiB</a:t>
            </a:r>
            <a:r>
              <a:rPr lang="ko-KR" sz="1400">
                <a:latin typeface="KoPub돋움체 Bold" charset="0"/>
                <a:ea typeface="KoPub돋움체 Bold" charset="0"/>
              </a:rPr>
              <a:t>의</a:t>
            </a:r>
            <a:r>
              <a:rPr sz="1400">
                <a:latin typeface="KoPub돋움체 Bold" charset="0"/>
                <a:ea typeface="KoPub돋움체 Bold" charset="0"/>
              </a:rPr>
              <a:t> 가벼운 데이터셋</a:t>
            </a:r>
            <a:r>
              <a:rPr lang="ko-KR" sz="1400">
                <a:latin typeface="KoPub돋움체 Bold" charset="0"/>
                <a:ea typeface="KoPub돋움체 Bold" charset="0"/>
              </a:rPr>
              <a:t>으로 </a:t>
            </a:r>
            <a:r>
              <a:rPr lang="ko-KR" sz="1400">
                <a:latin typeface="KoPub돋움체 Bold" charset="0"/>
                <a:ea typeface="KoPub돋움체 Bold" charset="0"/>
              </a:rPr>
              <a:t>종합하</a:t>
            </a:r>
            <a:r>
              <a:rPr lang="ko-KR" sz="1400">
                <a:latin typeface="KoPub돋움체 Bold" charset="0"/>
                <a:ea typeface="KoPub돋움체 Bold" charset="0"/>
              </a:rPr>
              <a:t>면 </a:t>
            </a:r>
            <a:r>
              <a:rPr lang="ko-KR" sz="1400">
                <a:latin typeface="KoPub돋움체 Bold" charset="0"/>
                <a:ea typeface="KoPub돋움체 Bold" charset="0"/>
              </a:rPr>
              <a:t>빠르</a:t>
            </a:r>
            <a:r>
              <a:rPr lang="ko-KR" sz="1400">
                <a:latin typeface="KoPub돋움체 Bold" charset="0"/>
                <a:ea typeface="KoPub돋움체 Bold" charset="0"/>
              </a:rPr>
              <a:t>고 </a:t>
            </a:r>
            <a:r>
              <a:rPr lang="ko-KR" sz="1400">
                <a:latin typeface="KoPub돋움체 Bold" charset="0"/>
                <a:ea typeface="KoPub돋움체 Bold" charset="0"/>
              </a:rPr>
              <a:t>품질</a:t>
            </a:r>
            <a:r>
              <a:rPr lang="ko-KR" sz="1400">
                <a:latin typeface="KoPub돋움체 Bold" charset="0"/>
                <a:ea typeface="KoPub돋움체 Bold" charset="0"/>
              </a:rPr>
              <a:t>이 </a:t>
            </a:r>
            <a:r>
              <a:rPr lang="ko-KR" sz="1400">
                <a:latin typeface="KoPub돋움체 Bold" charset="0"/>
                <a:ea typeface="KoPub돋움체 Bold" charset="0"/>
              </a:rPr>
              <a:t>우수</a:t>
            </a:r>
            <a:r>
              <a:rPr lang="ko-KR" sz="1400">
                <a:latin typeface="KoPub돋움체 Bold" charset="0"/>
                <a:ea typeface="KoPub돋움체 Bold" charset="0"/>
              </a:rPr>
              <a:t>하게 </a:t>
            </a:r>
            <a:r>
              <a:rPr lang="ko-KR" sz="1400">
                <a:latin typeface="KoPub돋움체 Bold" charset="0"/>
                <a:ea typeface="KoPub돋움체 Bold" charset="0"/>
              </a:rPr>
              <a:t>측정</a:t>
            </a:r>
            <a:r>
              <a:rPr lang="ko-KR" sz="1400">
                <a:latin typeface="KoPub돋움체 Bold" charset="0"/>
                <a:ea typeface="KoPub돋움체 Bold" charset="0"/>
              </a:rPr>
              <a:t>될 것이라 </a:t>
            </a:r>
            <a:r>
              <a:rPr lang="ko-KR" sz="1400">
                <a:latin typeface="KoPub돋움체 Bold" charset="0"/>
                <a:ea typeface="KoPub돋움체 Bold" charset="0"/>
              </a:rPr>
              <a:t>예측</a:t>
            </a:r>
            <a:r>
              <a:rPr lang="ko-KR" sz="1400">
                <a:latin typeface="KoPub돋움체 Bold" charset="0"/>
                <a:ea typeface="KoPub돋움체 Bold" charset="0"/>
              </a:rPr>
              <a:t>이 </a:t>
            </a:r>
            <a:r>
              <a:rPr lang="ko-KR" sz="1400">
                <a:latin typeface="KoPub돋움체 Bold" charset="0"/>
                <a:ea typeface="KoPub돋움체 Bold" charset="0"/>
              </a:rPr>
              <a:t>가능</a:t>
            </a:r>
            <a:r>
              <a:rPr lang="ko-KR" sz="1400">
                <a:latin typeface="KoPub돋움체 Bold" charset="0"/>
                <a:ea typeface="KoPub돋움체 Bold" charset="0"/>
              </a:rPr>
              <a:t>함.</a:t>
            </a:r>
            <a:r>
              <a:rPr lang="ko-KR" sz="1400">
                <a:latin typeface="KoPub돋움체 Bold" charset="0"/>
                <a:ea typeface="KoPub돋움체 Bold" charset="0"/>
              </a:rPr>
              <a:t> </a:t>
            </a:r>
            <a:r>
              <a:rPr lang="ko-KR" sz="1400">
                <a:latin typeface="KoPub돋움체 Bold" charset="0"/>
                <a:ea typeface="KoPub돋움체 Bold" charset="0"/>
              </a:rPr>
              <a:t>시간관련 </a:t>
            </a:r>
            <a:r>
              <a:rPr lang="ko-KR" sz="1400">
                <a:latin typeface="KoPub돋움체 Bold" charset="0"/>
                <a:ea typeface="KoPub돋움체 Bold" charset="0"/>
              </a:rPr>
              <a:t>변수</a:t>
            </a:r>
            <a:r>
              <a:rPr lang="ko-KR" sz="1400">
                <a:latin typeface="KoPub돋움체 Bold" charset="0"/>
                <a:ea typeface="KoPub돋움체 Bold" charset="0"/>
              </a:rPr>
              <a:t>의 </a:t>
            </a:r>
            <a:r>
              <a:rPr lang="ko-KR" sz="1400">
                <a:latin typeface="KoPub돋움체 Bold" charset="0"/>
                <a:ea typeface="KoPub돋움체 Bold" charset="0"/>
              </a:rPr>
              <a:t>등장으</a:t>
            </a:r>
            <a:r>
              <a:rPr lang="ko-KR" sz="1400">
                <a:latin typeface="KoPub돋움체 Bold" charset="0"/>
                <a:ea typeface="KoPub돋움체 Bold" charset="0"/>
              </a:rPr>
              <a:t>로 </a:t>
            </a:r>
            <a:r>
              <a:rPr lang="ko-KR" sz="1400">
                <a:latin typeface="KoPub돋움체 Bold" charset="0"/>
                <a:ea typeface="KoPub돋움체 Bold" charset="0"/>
              </a:rPr>
              <a:t>인</a:t>
            </a:r>
            <a:r>
              <a:rPr lang="ko-KR" sz="1400">
                <a:latin typeface="KoPub돋움체 Bold" charset="0"/>
                <a:ea typeface="KoPub돋움체 Bold" charset="0"/>
              </a:rPr>
              <a:t>해 </a:t>
            </a:r>
            <a:r>
              <a:rPr lang="ko-KR" sz="1400">
                <a:latin typeface="KoPub돋움체 Bold" charset="0"/>
                <a:ea typeface="KoPub돋움체 Bold" charset="0"/>
              </a:rPr>
              <a:t>이</a:t>
            </a:r>
            <a:r>
              <a:rPr lang="ko-KR" sz="1400">
                <a:latin typeface="KoPub돋움체 Bold" charset="0"/>
                <a:ea typeface="KoPub돋움체 Bold" charset="0"/>
              </a:rPr>
              <a:t>에 </a:t>
            </a:r>
            <a:r>
              <a:rPr lang="ko-KR" sz="1400">
                <a:latin typeface="KoPub돋움체 Bold" charset="0"/>
                <a:ea typeface="KoPub돋움체 Bold" charset="0"/>
              </a:rPr>
              <a:t>따</a:t>
            </a:r>
            <a:r>
              <a:rPr lang="ko-KR" sz="1400">
                <a:latin typeface="KoPub돋움체 Bold" charset="0"/>
                <a:ea typeface="KoPub돋움체 Bold" charset="0"/>
              </a:rPr>
              <a:t>른 </a:t>
            </a:r>
            <a:r>
              <a:rPr lang="ko-KR" sz="1400">
                <a:latin typeface="KoPub돋움체 Bold" charset="0"/>
                <a:ea typeface="KoPub돋움체 Bold" charset="0"/>
              </a:rPr>
              <a:t>LSTM</a:t>
            </a:r>
            <a:r>
              <a:rPr lang="ko-KR" sz="1400">
                <a:latin typeface="KoPub돋움체 Bold" charset="0"/>
                <a:ea typeface="KoPub돋움체 Bold" charset="0"/>
              </a:rPr>
              <a:t>을 </a:t>
            </a:r>
            <a:r>
              <a:rPr lang="ko-KR" sz="1400">
                <a:latin typeface="KoPub돋움체 Bold" charset="0"/>
                <a:ea typeface="KoPub돋움체 Bold" charset="0"/>
              </a:rPr>
              <a:t>이용</a:t>
            </a:r>
            <a:r>
              <a:rPr lang="ko-KR" sz="1400">
                <a:latin typeface="KoPub돋움체 Bold" charset="0"/>
                <a:ea typeface="KoPub돋움체 Bold" charset="0"/>
              </a:rPr>
              <a:t>한 </a:t>
            </a:r>
            <a:r>
              <a:rPr lang="ko-KR" sz="1400">
                <a:latin typeface="KoPub돋움체 Bold" charset="0"/>
                <a:ea typeface="KoPub돋움체 Bold" charset="0"/>
              </a:rPr>
              <a:t>딥러</a:t>
            </a:r>
            <a:r>
              <a:rPr lang="ko-KR" sz="1400">
                <a:latin typeface="KoPub돋움체 Bold" charset="0"/>
                <a:ea typeface="KoPub돋움체 Bold" charset="0"/>
              </a:rPr>
              <a:t>닝 </a:t>
            </a:r>
            <a:r>
              <a:rPr lang="ko-KR" sz="1400">
                <a:latin typeface="KoPub돋움체 Bold" charset="0"/>
                <a:ea typeface="KoPub돋움체 Bold" charset="0"/>
              </a:rPr>
              <a:t>분석</a:t>
            </a:r>
            <a:r>
              <a:rPr lang="ko-KR" sz="1400">
                <a:latin typeface="KoPub돋움체 Bold" charset="0"/>
                <a:ea typeface="KoPub돋움체 Bold" charset="0"/>
              </a:rPr>
              <a:t>이 </a:t>
            </a:r>
            <a:r>
              <a:rPr lang="ko-KR" sz="1400">
                <a:latin typeface="KoPub돋움체 Bold" charset="0"/>
                <a:ea typeface="KoPub돋움체 Bold" charset="0"/>
              </a:rPr>
              <a:t>가능</a:t>
            </a:r>
            <a:r>
              <a:rPr lang="ko-KR" sz="1400">
                <a:latin typeface="KoPub돋움체 Bold" charset="0"/>
                <a:ea typeface="KoPub돋움체 Bold" charset="0"/>
              </a:rPr>
              <a:t>.</a:t>
            </a:r>
            <a:endParaRPr lang="ko-KR" altLang="en-US" sz="1400">
              <a:latin typeface="KoPub돋움체 Bold" charset="0"/>
              <a:ea typeface="KoPub돋움체 Bold" charset="0"/>
            </a:endParaRPr>
          </a:p>
        </p:txBody>
      </p:sp>
      <p:pic>
        <p:nvPicPr>
          <p:cNvPr id="7" name="그림 6" descr="C:/Users/human-03/AppData/Roaming/PolarisOffice/ETemp/27492_18601488/fImage26273302846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42925" y="1601470"/>
            <a:ext cx="7934325" cy="327469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655532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>
          <a:extLst>
            <a:ext uri="{FF2B5EF4-FFF2-40B4-BE49-F238E27FC236}">
              <a16:creationId xmlns:a16="http://schemas.microsoft.com/office/drawing/2014/main" id="{3D583054-98DB-1093-4552-3A45AC9D6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A420F203-F29F-C6CE-822D-75C9FD722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15" y="180340"/>
            <a:ext cx="45624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결과물 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탐색적 데이터 분석</a:t>
            </a:r>
            <a:r>
              <a:rPr lang="en-US" altLang="ko-KR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(EDA)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모서리가 둥근 직사각형 46">
            <a:extLst>
              <a:ext uri="{FF2B5EF4-FFF2-40B4-BE49-F238E27FC236}">
                <a16:creationId xmlns:a16="http://schemas.microsoft.com/office/drawing/2014/main" id="{FE4C3BC8-D704-F87C-C45C-404DDEE2865A}"/>
              </a:ext>
            </a:extLst>
          </p:cNvPr>
          <p:cNvSpPr/>
          <p:nvPr/>
        </p:nvSpPr>
        <p:spPr>
          <a:xfrm>
            <a:off x="417195" y="949960"/>
            <a:ext cx="4088130" cy="534035"/>
          </a:xfrm>
          <a:prstGeom prst="roundRect">
            <a:avLst>
              <a:gd name="adj" fmla="val 50000"/>
            </a:avLst>
          </a:prstGeom>
          <a:solidFill>
            <a:srgbClr val="005094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fontAlgn="auto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KoPub돋움체 Bold" charset="0"/>
                <a:ea typeface="KoPub돋움체 Bold" charset="0"/>
                <a:cs typeface="+mn-cs"/>
              </a:rPr>
              <a:t>센서데이터 상관관계(Heatmap)</a:t>
            </a: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KoPub돋움체 Bold" charset="0"/>
              <a:ea typeface="KoPub돋움체 Bold" charset="0"/>
              <a:cs typeface="+mn-cs"/>
            </a:endParaRPr>
          </a:p>
        </p:txBody>
      </p:sp>
      <p:sp>
        <p:nvSpPr>
          <p:cNvPr id="9" name="도형 7"/>
          <p:cNvSpPr>
            <a:spLocks/>
          </p:cNvSpPr>
          <p:nvPr/>
        </p:nvSpPr>
        <p:spPr>
          <a:xfrm rot="0">
            <a:off x="4830445" y="987425"/>
            <a:ext cx="4088130" cy="534035"/>
          </a:xfrm>
          <a:prstGeom prst="roundRect">
            <a:avLst>
              <a:gd name="adj" fmla="val 50000"/>
            </a:avLst>
          </a:prstGeom>
          <a:solidFill>
            <a:srgbClr val="005094"/>
          </a:solidFill>
          <a:ln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fontAlgn="auto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KoPub돋움체 Bold" charset="0"/>
                <a:ea typeface="KoPub돋움체 Bold" charset="0"/>
                <a:cs typeface="+mn-cs"/>
              </a:rPr>
              <a:t>센서데이터 상관관계(Heatmap)</a:t>
            </a: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KoPub돋움체 Bold" charset="0"/>
              <a:ea typeface="KoPub돋움체 Bold" charset="0"/>
              <a:cs typeface="+mn-cs"/>
            </a:endParaRPr>
          </a:p>
        </p:txBody>
      </p:sp>
      <p:pic>
        <p:nvPicPr>
          <p:cNvPr id="10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6895" y="1661160"/>
            <a:ext cx="3801745" cy="2835910"/>
          </a:xfrm>
          <a:prstGeom prst="rect"/>
          <a:noFill/>
        </p:spPr>
      </p:pic>
      <p:pic>
        <p:nvPicPr>
          <p:cNvPr id="11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05325" y="1774190"/>
            <a:ext cx="5030470" cy="3308985"/>
          </a:xfrm>
          <a:prstGeom prst="rect"/>
          <a:noFill/>
        </p:spPr>
      </p:pic>
      <p:sp>
        <p:nvSpPr>
          <p:cNvPr id="12" name="텍스트 상자 10"/>
          <p:cNvSpPr txBox="1">
            <a:spLocks/>
          </p:cNvSpPr>
          <p:nvPr/>
        </p:nvSpPr>
        <p:spPr>
          <a:xfrm>
            <a:off x="341630" y="4714875"/>
            <a:ext cx="4573270" cy="277495"/>
          </a:xfrm>
          <a:prstGeom prst="rect"/>
          <a:noFill/>
        </p:spPr>
        <p:txBody>
          <a:bodyPr wrap="square" lIns="0" tIns="0" rIns="0" bIns="0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11"/>
          <p:cNvSpPr txBox="1">
            <a:spLocks/>
          </p:cNvSpPr>
          <p:nvPr/>
        </p:nvSpPr>
        <p:spPr>
          <a:xfrm rot="0">
            <a:off x="464820" y="5148580"/>
            <a:ext cx="8898890" cy="1232535"/>
          </a:xfrm>
          <a:prstGeom prst="rect"/>
          <a:noFill/>
        </p:spPr>
        <p:txBody>
          <a:bodyPr wrap="square" lIns="0" tIns="0" rIns="0" bIns="0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1600">
                <a:latin typeface="KoPub돋움체 Bold" charset="0"/>
                <a:ea typeface="KoPub돋움체 Bold" charset="0"/>
              </a:rPr>
              <a:t>•   </a:t>
            </a:r>
            <a:r>
              <a:rPr sz="1600">
                <a:latin typeface="KoPub돋움체 Bold" charset="0"/>
                <a:ea typeface="KoPub돋움체 Bold" charset="0"/>
              </a:rPr>
              <a:t>E</a:t>
            </a:r>
            <a:r>
              <a:rPr sz="1600">
                <a:latin typeface="KoPub돋움체 Bold" charset="0"/>
                <a:ea typeface="KoPub돋움체 Bold" charset="0"/>
              </a:rPr>
              <a:t>DA</a:t>
            </a:r>
            <a:r>
              <a:rPr lang="ko-KR" sz="1600">
                <a:latin typeface="KoPub돋움체 Bold" charset="0"/>
                <a:ea typeface="KoPub돋움체 Bold" charset="0"/>
              </a:rPr>
              <a:t>를 통해 학습 전 </a:t>
            </a:r>
            <a:r>
              <a:rPr lang="ko-KR" sz="1600">
                <a:latin typeface="KoPub돋움체 Bold" charset="0"/>
                <a:ea typeface="KoPub돋움체 Bold" charset="0"/>
              </a:rPr>
              <a:t>사전</a:t>
            </a:r>
            <a:r>
              <a:rPr lang="ko-KR" sz="1600">
                <a:latin typeface="KoPub돋움체 Bold" charset="0"/>
                <a:ea typeface="KoPub돋움체 Bold" charset="0"/>
              </a:rPr>
              <a:t>에 </a:t>
            </a:r>
            <a:r>
              <a:rPr lang="ko-KR" sz="1600">
                <a:latin typeface="KoPub돋움체 Bold" charset="0"/>
                <a:ea typeface="KoPub돋움체 Bold" charset="0"/>
              </a:rPr>
              <a:t>변수</a:t>
            </a:r>
            <a:r>
              <a:rPr lang="ko-KR" sz="1600">
                <a:latin typeface="KoPub돋움체 Bold" charset="0"/>
                <a:ea typeface="KoPub돋움체 Bold" charset="0"/>
              </a:rPr>
              <a:t>간 </a:t>
            </a:r>
            <a:r>
              <a:rPr lang="ko-KR" sz="1600">
                <a:latin typeface="KoPub돋움체 Bold" charset="0"/>
                <a:ea typeface="KoPub돋움체 Bold" charset="0"/>
              </a:rPr>
              <a:t>상관관계</a:t>
            </a:r>
            <a:r>
              <a:rPr lang="ko-KR" sz="1600">
                <a:latin typeface="KoPub돋움체 Bold" charset="0"/>
                <a:ea typeface="KoPub돋움체 Bold" charset="0"/>
              </a:rPr>
              <a:t>를 확인함.</a:t>
            </a:r>
            <a:r>
              <a:rPr lang="ko-KR" sz="1600">
                <a:latin typeface="KoPub돋움체 Bold" charset="0"/>
                <a:ea typeface="KoPub돋움체 Bold" charset="0"/>
              </a:rPr>
              <a:t> </a:t>
            </a:r>
            <a:r>
              <a:rPr lang="ko-KR" sz="1600">
                <a:latin typeface="KoPub돋움체 Bold" charset="0"/>
                <a:ea typeface="KoPub돋움체 Bold" charset="0"/>
              </a:rPr>
              <a:t>대부분 </a:t>
            </a:r>
            <a:r>
              <a:rPr lang="ko-KR" sz="1600">
                <a:latin typeface="KoPub돋움체 Bold" charset="0"/>
                <a:ea typeface="KoPub돋움체 Bold" charset="0"/>
              </a:rPr>
              <a:t>상관계수</a:t>
            </a:r>
            <a:r>
              <a:rPr lang="ko-KR" sz="1600">
                <a:latin typeface="KoPub돋움체 Bold" charset="0"/>
                <a:ea typeface="KoPub돋움체 Bold" charset="0"/>
              </a:rPr>
              <a:t>가 </a:t>
            </a:r>
            <a:r>
              <a:rPr lang="ko-KR" sz="1600">
                <a:latin typeface="KoPub돋움체 Bold" charset="0"/>
                <a:ea typeface="KoPub돋움체 Bold" charset="0"/>
              </a:rPr>
              <a:t>0.9이상으</a:t>
            </a:r>
            <a:r>
              <a:rPr lang="ko-KR" sz="1600">
                <a:latin typeface="KoPub돋움체 Bold" charset="0"/>
                <a:ea typeface="KoPub돋움체 Bold" charset="0"/>
              </a:rPr>
              <a:t>로 </a:t>
            </a:r>
            <a:r>
              <a:rPr lang="ko-KR" sz="1600">
                <a:latin typeface="KoPub돋움체 Bold" charset="0"/>
                <a:ea typeface="KoPub돋움체 Bold" charset="0"/>
              </a:rPr>
              <a:t>변수간</a:t>
            </a:r>
            <a:r>
              <a:rPr lang="ko-KR" sz="1600">
                <a:latin typeface="KoPub돋움체 Bold" charset="0"/>
                <a:ea typeface="KoPub돋움체 Bold" charset="0"/>
              </a:rPr>
              <a:t>에 </a:t>
            </a:r>
            <a:r>
              <a:rPr lang="ko-KR" sz="1600">
                <a:latin typeface="KoPub돋움체 Bold" charset="0"/>
                <a:ea typeface="KoPub돋움체 Bold" charset="0"/>
              </a:rPr>
              <a:t>상당</a:t>
            </a:r>
            <a:r>
              <a:rPr lang="ko-KR" sz="1600">
                <a:latin typeface="KoPub돋움체 Bold" charset="0"/>
                <a:ea typeface="KoPub돋움체 Bold" charset="0"/>
              </a:rPr>
              <a:t>히 </a:t>
            </a:r>
            <a:r>
              <a:rPr lang="ko-KR" sz="1600">
                <a:latin typeface="KoPub돋움체 Bold" charset="0"/>
                <a:ea typeface="KoPub돋움체 Bold" charset="0"/>
              </a:rPr>
              <a:t>높</a:t>
            </a:r>
            <a:r>
              <a:rPr lang="ko-KR" sz="1600">
                <a:latin typeface="KoPub돋움체 Bold" charset="0"/>
                <a:ea typeface="KoPub돋움체 Bold" charset="0"/>
              </a:rPr>
              <a:t>은 </a:t>
            </a:r>
            <a:r>
              <a:rPr lang="ko-KR" sz="1600">
                <a:latin typeface="KoPub돋움체 Bold" charset="0"/>
                <a:ea typeface="KoPub돋움체 Bold" charset="0"/>
              </a:rPr>
              <a:t>상관관계</a:t>
            </a:r>
            <a:r>
              <a:rPr lang="ko-KR" sz="1600">
                <a:latin typeface="KoPub돋움체 Bold" charset="0"/>
                <a:ea typeface="KoPub돋움체 Bold" charset="0"/>
              </a:rPr>
              <a:t>를 나타냄.</a:t>
            </a:r>
            <a:r>
              <a:rPr lang="ko-KR" sz="1600">
                <a:latin typeface="KoPub돋움체 Bold" charset="0"/>
                <a:ea typeface="KoPub돋움체 Bold" charset="0"/>
              </a:rPr>
              <a:t> 식료품점의 </a:t>
            </a:r>
            <a:r>
              <a:rPr lang="ko-KR" sz="1600">
                <a:latin typeface="KoPub돋움체 Bold" charset="0"/>
                <a:ea typeface="KoPub돋움체 Bold" charset="0"/>
              </a:rPr>
              <a:t>특성</a:t>
            </a:r>
            <a:r>
              <a:rPr lang="ko-KR" sz="1600">
                <a:latin typeface="KoPub돋움체 Bold" charset="0"/>
                <a:ea typeface="KoPub돋움체 Bold" charset="0"/>
              </a:rPr>
              <a:t>을 </a:t>
            </a:r>
            <a:r>
              <a:rPr lang="ko-KR" sz="1600">
                <a:latin typeface="KoPub돋움체 Bold" charset="0"/>
                <a:ea typeface="KoPub돋움체 Bold" charset="0"/>
              </a:rPr>
              <a:t>감안하</a:t>
            </a:r>
            <a:r>
              <a:rPr lang="ko-KR" sz="1600">
                <a:latin typeface="KoPub돋움체 Bold" charset="0"/>
                <a:ea typeface="KoPub돋움체 Bold" charset="0"/>
              </a:rPr>
              <a:t>면 동시에 </a:t>
            </a:r>
            <a:r>
              <a:rPr lang="ko-KR" sz="1600">
                <a:latin typeface="KoPub돋움체 Bold" charset="0"/>
                <a:ea typeface="KoPub돋움체 Bold" charset="0"/>
              </a:rPr>
              <a:t>구매하</a:t>
            </a:r>
            <a:r>
              <a:rPr lang="ko-KR" sz="1600">
                <a:latin typeface="KoPub돋움체 Bold" charset="0"/>
                <a:ea typeface="KoPub돋움체 Bold" charset="0"/>
              </a:rPr>
              <a:t>는 물품일수도 </a:t>
            </a:r>
            <a:r>
              <a:rPr lang="ko-KR" sz="1600">
                <a:latin typeface="KoPub돋움체 Bold" charset="0"/>
                <a:ea typeface="KoPub돋움체 Bold" charset="0"/>
              </a:rPr>
              <a:t>혹</a:t>
            </a:r>
            <a:r>
              <a:rPr lang="ko-KR" sz="1600">
                <a:latin typeface="KoPub돋움체 Bold" charset="0"/>
                <a:ea typeface="KoPub돋움체 Bold" charset="0"/>
              </a:rPr>
              <a:t>은 같은 </a:t>
            </a:r>
            <a:r>
              <a:rPr lang="ko-KR" sz="1600">
                <a:latin typeface="KoPub돋움체 Bold" charset="0"/>
                <a:ea typeface="KoPub돋움체 Bold" charset="0"/>
              </a:rPr>
              <a:t>식료품임</a:t>
            </a:r>
            <a:r>
              <a:rPr lang="ko-KR" sz="1600">
                <a:latin typeface="KoPub돋움체 Bold" charset="0"/>
                <a:ea typeface="KoPub돋움체 Bold" charset="0"/>
              </a:rPr>
              <a:t>을 </a:t>
            </a:r>
            <a:r>
              <a:rPr lang="ko-KR" sz="1600">
                <a:latin typeface="KoPub돋움체 Bold" charset="0"/>
                <a:ea typeface="KoPub돋움체 Bold" charset="0"/>
              </a:rPr>
              <a:t>감안하</a:t>
            </a:r>
            <a:r>
              <a:rPr lang="ko-KR" sz="1600">
                <a:latin typeface="KoPub돋움체 Bold" charset="0"/>
                <a:ea typeface="KoPub돋움체 Bold" charset="0"/>
              </a:rPr>
              <a:t>면 </a:t>
            </a:r>
            <a:r>
              <a:rPr lang="ko-KR" sz="1600">
                <a:latin typeface="KoPub돋움체 Bold" charset="0"/>
                <a:ea typeface="KoPub돋움체 Bold" charset="0"/>
              </a:rPr>
              <a:t>서</a:t>
            </a:r>
            <a:r>
              <a:rPr lang="ko-KR" sz="1600">
                <a:latin typeface="KoPub돋움체 Bold" charset="0"/>
                <a:ea typeface="KoPub돋움체 Bold" charset="0"/>
              </a:rPr>
              <a:t>로 </a:t>
            </a:r>
            <a:r>
              <a:rPr lang="ko-KR" sz="1600">
                <a:latin typeface="KoPub돋움체 Bold" charset="0"/>
                <a:ea typeface="KoPub돋움체 Bold" charset="0"/>
              </a:rPr>
              <a:t>영향</a:t>
            </a:r>
            <a:r>
              <a:rPr lang="ko-KR" sz="1600">
                <a:latin typeface="KoPub돋움체 Bold" charset="0"/>
                <a:ea typeface="KoPub돋움체 Bold" charset="0"/>
              </a:rPr>
              <a:t>을 </a:t>
            </a:r>
            <a:r>
              <a:rPr lang="ko-KR" sz="1600">
                <a:latin typeface="KoPub돋움체 Bold" charset="0"/>
                <a:ea typeface="KoPub돋움체 Bold" charset="0"/>
              </a:rPr>
              <a:t>받는것</a:t>
            </a:r>
            <a:r>
              <a:rPr lang="ko-KR" sz="1600">
                <a:latin typeface="KoPub돋움체 Bold" charset="0"/>
                <a:ea typeface="KoPub돋움체 Bold" charset="0"/>
              </a:rPr>
              <a:t>이 </a:t>
            </a:r>
            <a:r>
              <a:rPr lang="ko-KR" sz="1600">
                <a:latin typeface="KoPub돋움체 Bold" charset="0"/>
                <a:ea typeface="KoPub돋움체 Bold" charset="0"/>
              </a:rPr>
              <a:t>개연성</a:t>
            </a:r>
            <a:r>
              <a:rPr lang="ko-KR" sz="1600">
                <a:latin typeface="KoPub돋움체 Bold" charset="0"/>
                <a:ea typeface="KoPub돋움체 Bold" charset="0"/>
              </a:rPr>
              <a:t>이 </a:t>
            </a:r>
            <a:r>
              <a:rPr lang="ko-KR" sz="1600">
                <a:latin typeface="KoPub돋움체 Bold" charset="0"/>
                <a:ea typeface="KoPub돋움체 Bold" charset="0"/>
              </a:rPr>
              <a:t>있</a:t>
            </a:r>
            <a:r>
              <a:rPr lang="ko-KR" sz="1600">
                <a:latin typeface="KoPub돋움체 Bold" charset="0"/>
                <a:ea typeface="KoPub돋움체 Bold" charset="0"/>
              </a:rPr>
              <a:t>음.</a:t>
            </a:r>
            <a:r>
              <a:rPr lang="ko-KR" sz="1600">
                <a:latin typeface="KoPub돋움체 Bold" charset="0"/>
                <a:ea typeface="KoPub돋움체 Bold" charset="0"/>
              </a:rPr>
              <a:t> 이렇</a:t>
            </a:r>
            <a:r>
              <a:rPr lang="ko-KR" sz="1600">
                <a:latin typeface="KoPub돋움체 Bold" charset="0"/>
                <a:ea typeface="KoPub돋움체 Bold" charset="0"/>
              </a:rPr>
              <a:t>게 </a:t>
            </a:r>
            <a:r>
              <a:rPr lang="ko-KR" sz="1600">
                <a:latin typeface="KoPub돋움체 Bold" charset="0"/>
                <a:ea typeface="KoPub돋움체 Bold" charset="0"/>
              </a:rPr>
              <a:t>서</a:t>
            </a:r>
            <a:r>
              <a:rPr lang="ko-KR" sz="1600">
                <a:latin typeface="KoPub돋움체 Bold" charset="0"/>
                <a:ea typeface="KoPub돋움체 Bold" charset="0"/>
              </a:rPr>
              <a:t>로 </a:t>
            </a:r>
            <a:r>
              <a:rPr lang="ko-KR" sz="1600">
                <a:latin typeface="KoPub돋움체 Bold" charset="0"/>
                <a:ea typeface="KoPub돋움체 Bold" charset="0"/>
              </a:rPr>
              <a:t>너</a:t>
            </a:r>
            <a:r>
              <a:rPr lang="ko-KR" sz="1600">
                <a:latin typeface="KoPub돋움체 Bold" charset="0"/>
                <a:ea typeface="KoPub돋움체 Bold" charset="0"/>
              </a:rPr>
              <a:t>무 </a:t>
            </a:r>
            <a:r>
              <a:rPr lang="ko-KR" sz="1600">
                <a:latin typeface="KoPub돋움체 Bold" charset="0"/>
                <a:ea typeface="KoPub돋움체 Bold" charset="0"/>
              </a:rPr>
              <a:t>높</a:t>
            </a:r>
            <a:r>
              <a:rPr lang="ko-KR" sz="1600">
                <a:latin typeface="KoPub돋움체 Bold" charset="0"/>
                <a:ea typeface="KoPub돋움체 Bold" charset="0"/>
              </a:rPr>
              <a:t>은 </a:t>
            </a:r>
            <a:r>
              <a:rPr lang="ko-KR" sz="1600">
                <a:latin typeface="KoPub돋움체 Bold" charset="0"/>
                <a:ea typeface="KoPub돋움체 Bold" charset="0"/>
              </a:rPr>
              <a:t>영향</a:t>
            </a:r>
            <a:r>
              <a:rPr lang="ko-KR" sz="1600">
                <a:latin typeface="KoPub돋움체 Bold" charset="0"/>
                <a:ea typeface="KoPub돋움체 Bold" charset="0"/>
              </a:rPr>
              <a:t>을 </a:t>
            </a:r>
            <a:r>
              <a:rPr lang="ko-KR" sz="1600">
                <a:latin typeface="KoPub돋움체 Bold" charset="0"/>
                <a:ea typeface="KoPub돋움체 Bold" charset="0"/>
              </a:rPr>
              <a:t>주</a:t>
            </a:r>
            <a:r>
              <a:rPr lang="ko-KR" sz="1600">
                <a:latin typeface="KoPub돋움체 Bold" charset="0"/>
                <a:ea typeface="KoPub돋움체 Bold" charset="0"/>
              </a:rPr>
              <a:t>고 </a:t>
            </a:r>
            <a:r>
              <a:rPr lang="ko-KR" sz="1600">
                <a:latin typeface="KoPub돋움체 Bold" charset="0"/>
                <a:ea typeface="KoPub돋움체 Bold" charset="0"/>
              </a:rPr>
              <a:t>받으</a:t>
            </a:r>
            <a:r>
              <a:rPr lang="ko-KR" sz="1600">
                <a:latin typeface="KoPub돋움체 Bold" charset="0"/>
                <a:ea typeface="KoPub돋움체 Bold" charset="0"/>
              </a:rPr>
              <a:t>면 </a:t>
            </a:r>
            <a:r>
              <a:rPr lang="ko-KR" sz="1600">
                <a:latin typeface="KoPub돋움체 Bold" charset="0"/>
                <a:ea typeface="KoPub돋움체 Bold" charset="0"/>
              </a:rPr>
              <a:t>각각</a:t>
            </a:r>
            <a:r>
              <a:rPr lang="ko-KR" sz="1600">
                <a:latin typeface="KoPub돋움체 Bold" charset="0"/>
                <a:ea typeface="KoPub돋움체 Bold" charset="0"/>
              </a:rPr>
              <a:t>의 </a:t>
            </a:r>
            <a:r>
              <a:rPr lang="ko-KR" sz="1600">
                <a:latin typeface="KoPub돋움체 Bold" charset="0"/>
                <a:ea typeface="KoPub돋움체 Bold" charset="0"/>
              </a:rPr>
              <a:t>요소</a:t>
            </a:r>
            <a:r>
              <a:rPr lang="ko-KR" sz="1600">
                <a:latin typeface="KoPub돋움체 Bold" charset="0"/>
                <a:ea typeface="KoPub돋움체 Bold" charset="0"/>
              </a:rPr>
              <a:t>를 </a:t>
            </a:r>
            <a:r>
              <a:rPr lang="ko-KR" sz="1600">
                <a:latin typeface="KoPub돋움체 Bold" charset="0"/>
                <a:ea typeface="KoPub돋움체 Bold" charset="0"/>
              </a:rPr>
              <a:t>분석하기</a:t>
            </a:r>
            <a:r>
              <a:rPr lang="ko-KR" sz="1600">
                <a:latin typeface="KoPub돋움체 Bold" charset="0"/>
                <a:ea typeface="KoPub돋움체 Bold" charset="0"/>
              </a:rPr>
              <a:t>가 </a:t>
            </a:r>
            <a:r>
              <a:rPr lang="ko-KR" sz="1600">
                <a:latin typeface="KoPub돋움체 Bold" charset="0"/>
                <a:ea typeface="KoPub돋움체 Bold" charset="0"/>
              </a:rPr>
              <a:t>쉽지</a:t>
            </a:r>
            <a:r>
              <a:rPr lang="ko-KR" sz="1600">
                <a:latin typeface="KoPub돋움체 Bold" charset="0"/>
                <a:ea typeface="KoPub돋움체 Bold" charset="0"/>
              </a:rPr>
              <a:t> </a:t>
            </a:r>
            <a:r>
              <a:rPr lang="ko-KR" sz="1600">
                <a:latin typeface="KoPub돋움체 Bold" charset="0"/>
                <a:ea typeface="KoPub돋움체 Bold" charset="0"/>
              </a:rPr>
              <a:t>않</a:t>
            </a:r>
            <a:r>
              <a:rPr lang="ko-KR" sz="1600">
                <a:latin typeface="KoPub돋움체 Bold" charset="0"/>
                <a:ea typeface="KoPub돋움체 Bold" charset="0"/>
              </a:rPr>
              <a:t>을 수 </a:t>
            </a:r>
            <a:r>
              <a:rPr lang="ko-KR" sz="1600">
                <a:latin typeface="KoPub돋움체 Bold" charset="0"/>
                <a:ea typeface="KoPub돋움체 Bold" charset="0"/>
              </a:rPr>
              <a:t>있</a:t>
            </a:r>
            <a:r>
              <a:rPr lang="ko-KR" sz="1600">
                <a:latin typeface="KoPub돋움체 Bold" charset="0"/>
                <a:ea typeface="KoPub돋움체 Bold" charset="0"/>
              </a:rPr>
              <a:t>음(</a:t>
            </a:r>
            <a:r>
              <a:rPr lang="ko-KR" sz="1600">
                <a:latin typeface="KoPub돋움체 Bold" charset="0"/>
                <a:ea typeface="KoPub돋움체 Bold" charset="0"/>
              </a:rPr>
              <a:t>다</a:t>
            </a:r>
            <a:r>
              <a:rPr lang="ko-KR" sz="1600">
                <a:latin typeface="KoPub돋움체 Bold" charset="0"/>
                <a:ea typeface="KoPub돋움체 Bold" charset="0"/>
              </a:rPr>
              <a:t>중 </a:t>
            </a:r>
            <a:r>
              <a:rPr lang="ko-KR" sz="1600">
                <a:latin typeface="KoPub돋움체 Bold" charset="0"/>
                <a:ea typeface="KoPub돋움체 Bold" charset="0"/>
              </a:rPr>
              <a:t>공선</a:t>
            </a:r>
            <a:r>
              <a:rPr lang="ko-KR" sz="1600">
                <a:latin typeface="KoPub돋움체 Bold" charset="0"/>
                <a:ea typeface="KoPub돋움체 Bold" charset="0"/>
              </a:rPr>
              <a:t>성).</a:t>
            </a:r>
            <a:r>
              <a:rPr lang="ko-KR" sz="1600">
                <a:latin typeface="KoPub돋움체 Bold" charset="0"/>
                <a:ea typeface="KoPub돋움체 Bold" charset="0"/>
              </a:rPr>
              <a:t> </a:t>
            </a:r>
            <a:r>
              <a:rPr lang="ko-KR" sz="1600">
                <a:latin typeface="KoPub돋움체 Bold" charset="0"/>
                <a:ea typeface="KoPub돋움체 Bold" charset="0"/>
              </a:rPr>
              <a:t>D</a:t>
            </a:r>
            <a:r>
              <a:rPr lang="ko-KR" sz="1600">
                <a:latin typeface="KoPub돋움체 Bold" charset="0"/>
                <a:ea typeface="KoPub돋움체 Bold" charset="0"/>
              </a:rPr>
              <a:t>ate(</a:t>
            </a:r>
            <a:r>
              <a:rPr lang="ko-KR" sz="1600">
                <a:latin typeface="KoPub돋움체 Bold" charset="0"/>
                <a:ea typeface="KoPub돋움체 Bold" charset="0"/>
              </a:rPr>
              <a:t>날짜)</a:t>
            </a:r>
            <a:r>
              <a:rPr lang="ko-KR" sz="1600">
                <a:latin typeface="KoPub돋움체 Bold" charset="0"/>
                <a:ea typeface="KoPub돋움체 Bold" charset="0"/>
              </a:rPr>
              <a:t> 값</a:t>
            </a:r>
            <a:r>
              <a:rPr lang="ko-KR" sz="1600">
                <a:latin typeface="KoPub돋움체 Bold" charset="0"/>
                <a:ea typeface="KoPub돋움체 Bold" charset="0"/>
              </a:rPr>
              <a:t>이 </a:t>
            </a:r>
            <a:r>
              <a:rPr lang="ko-KR" sz="1600">
                <a:latin typeface="KoPub돋움체 Bold" charset="0"/>
                <a:ea typeface="KoPub돋움체 Bold" charset="0"/>
              </a:rPr>
              <a:t>Unique 하다</a:t>
            </a:r>
            <a:r>
              <a:rPr lang="ko-KR" sz="1600">
                <a:latin typeface="KoPub돋움체 Bold" charset="0"/>
                <a:ea typeface="KoPub돋움체 Bold" charset="0"/>
              </a:rPr>
              <a:t>는 </a:t>
            </a:r>
            <a:r>
              <a:rPr lang="ko-KR" sz="1600">
                <a:latin typeface="KoPub돋움체 Bold" charset="0"/>
                <a:ea typeface="KoPub돋움체 Bold" charset="0"/>
              </a:rPr>
              <a:t>것</a:t>
            </a:r>
            <a:r>
              <a:rPr lang="ko-KR" sz="1600">
                <a:latin typeface="KoPub돋움체 Bold" charset="0"/>
                <a:ea typeface="KoPub돋움체 Bold" charset="0"/>
              </a:rPr>
              <a:t>은 </a:t>
            </a:r>
            <a:r>
              <a:rPr lang="ko-KR" sz="1600">
                <a:latin typeface="KoPub돋움체 Bold" charset="0"/>
                <a:ea typeface="KoPub돋움체 Bold" charset="0"/>
              </a:rPr>
              <a:t>날</a:t>
            </a:r>
            <a:r>
              <a:rPr lang="ko-KR" sz="1600">
                <a:latin typeface="KoPub돋움체 Bold" charset="0"/>
                <a:ea typeface="KoPub돋움체 Bold" charset="0"/>
              </a:rPr>
              <a:t>짜별로 데이터를 명확하게 </a:t>
            </a:r>
            <a:r>
              <a:rPr lang="ko-KR" sz="1600">
                <a:latin typeface="KoPub돋움체 Bold" charset="0"/>
                <a:ea typeface="KoPub돋움체 Bold" charset="0"/>
              </a:rPr>
              <a:t>예측</a:t>
            </a:r>
            <a:r>
              <a:rPr lang="ko-KR" sz="1600">
                <a:latin typeface="KoPub돋움체 Bold" charset="0"/>
                <a:ea typeface="KoPub돋움체 Bold" charset="0"/>
              </a:rPr>
              <a:t>할 수 </a:t>
            </a:r>
            <a:r>
              <a:rPr lang="ko-KR" sz="1600">
                <a:latin typeface="KoPub돋움체 Bold" charset="0"/>
                <a:ea typeface="KoPub돋움체 Bold" charset="0"/>
              </a:rPr>
              <a:t>있다</a:t>
            </a:r>
            <a:r>
              <a:rPr lang="ko-KR" sz="1600">
                <a:latin typeface="KoPub돋움체 Bold" charset="0"/>
                <a:ea typeface="KoPub돋움체 Bold" charset="0"/>
              </a:rPr>
              <a:t>는 것이다.</a:t>
            </a:r>
            <a:endParaRPr lang="ko-KR" altLang="en-US" sz="1600">
              <a:latin typeface="KoPub돋움체 Bold" charset="0"/>
              <a:ea typeface="KoPub돋움체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760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>
          <a:extLst>
            <a:ext uri="{FF2B5EF4-FFF2-40B4-BE49-F238E27FC236}">
              <a16:creationId xmlns:a16="http://schemas.microsoft.com/office/drawing/2014/main" id="{6EBA02BF-1AED-71EE-A460-A0F201803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>
            <a:extLst>
              <a:ext uri="{FF2B5EF4-FFF2-40B4-BE49-F238E27FC236}">
                <a16:creationId xmlns:a16="http://schemas.microsoft.com/office/drawing/2014/main" id="{5456D132-29F3-C2E3-5A52-DD3C6CCED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15" y="180340"/>
            <a:ext cx="1875155" cy="399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>
              <a:buFontTx/>
              <a:buNone/>
            </a:pPr>
            <a:r>
              <a:rPr lang="en-US" altLang="ko-KR" sz="2000">
                <a:latin typeface="KoPub돋움체 Bold" charset="0"/>
                <a:ea typeface="KoPub돋움체 Bold" charset="0"/>
              </a:rPr>
              <a:t>4. </a:t>
            </a:r>
            <a:r>
              <a:rPr lang="ko-KR" altLang="en-US" sz="2000">
                <a:latin typeface="KoPub돋움체 Bold" charset="0"/>
                <a:ea typeface="KoPub돋움체 Bold" charset="0"/>
              </a:rPr>
              <a:t>주요 </a:t>
            </a:r>
            <a:r>
              <a:rPr lang="ko-KR" altLang="en-US" sz="2000">
                <a:latin typeface="KoPub돋움체 Bold" charset="0"/>
                <a:ea typeface="KoPub돋움체 Bold" charset="0"/>
              </a:rPr>
              <a:t>개발과정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6" name="모서리가 둥근 직사각형 46">
            <a:extLst>
              <a:ext uri="{FF2B5EF4-FFF2-40B4-BE49-F238E27FC236}">
                <a16:creationId xmlns:a16="http://schemas.microsoft.com/office/drawing/2014/main" id="{45F6285D-D89F-A771-F45B-E16B26FA5593}"/>
              </a:ext>
            </a:extLst>
          </p:cNvPr>
          <p:cNvSpPr/>
          <p:nvPr/>
        </p:nvSpPr>
        <p:spPr>
          <a:xfrm>
            <a:off x="417195" y="949960"/>
            <a:ext cx="4088130" cy="534035"/>
          </a:xfrm>
          <a:prstGeom prst="roundRect">
            <a:avLst>
              <a:gd name="adj" fmla="val 50000"/>
            </a:avLst>
          </a:prstGeom>
          <a:solidFill>
            <a:srgbClr val="005094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fontAlgn="auto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KoPub돋움체 Bold" charset="0"/>
                <a:ea typeface="KoPub돋움체 Bold" charset="0"/>
                <a:cs typeface="+mn-cs"/>
              </a:rPr>
              <a:t>데이터 전처리</a:t>
            </a: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KoPub돋움체 Bold" charset="0"/>
              <a:ea typeface="KoPub돋움체 Bold" charset="0"/>
              <a:cs typeface="+mn-cs"/>
            </a:endParaRPr>
          </a:p>
        </p:txBody>
      </p:sp>
      <p:pic>
        <p:nvPicPr>
          <p:cNvPr id="7" name="그림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9435" y="1704975"/>
            <a:ext cx="4187190" cy="4488815"/>
          </a:xfrm>
          <a:prstGeom prst="rect"/>
          <a:noFill/>
        </p:spPr>
      </p:pic>
      <p:sp>
        <p:nvSpPr>
          <p:cNvPr id="8" name="텍스트 상자 13"/>
          <p:cNvSpPr txBox="1">
            <a:spLocks/>
          </p:cNvSpPr>
          <p:nvPr/>
        </p:nvSpPr>
        <p:spPr>
          <a:xfrm>
            <a:off x="4949190" y="3001010"/>
            <a:ext cx="4573270" cy="1938655"/>
          </a:xfrm>
          <a:prstGeom prst="rect"/>
          <a:noFill/>
        </p:spPr>
        <p:txBody>
          <a:bodyPr wrap="square" lIns="0" tIns="0" rIns="0" bIns="0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KoPub돋움체 Bold" charset="0"/>
                <a:ea typeface="KoPub돋움체 Bold" charset="0"/>
              </a:rPr>
              <a:t>날짜에 관한 문자열 데이터를 변환 및 정렬하는 것이 학습에 도움이 될것이라 판단하였음. </a:t>
            </a:r>
            <a:endParaRPr lang="ko-KR" altLang="en-US" sz="1800">
              <a:latin typeface="KoPub돋움체 Bold" charset="0"/>
              <a:ea typeface="KoPub돋움체 Bold" charset="0"/>
            </a:endParaRPr>
          </a:p>
          <a:p>
            <a:pPr marL="0" indent="0" algn="l" hangingPunct="1">
              <a:buFontTx/>
              <a:buNone/>
            </a:pPr>
            <a:endParaRPr lang="ko-KR" altLang="en-US" sz="1800">
              <a:latin typeface="KoPub돋움체 Bold" charset="0"/>
              <a:ea typeface="KoPub돋움체 Bold" charset="0"/>
            </a:endParaRPr>
          </a:p>
          <a:p>
            <a:pPr marL="0" indent="0" algn="l" hangingPunct="1">
              <a:buFontTx/>
              <a:buNone/>
            </a:pPr>
            <a:r>
              <a:rPr lang="ko-KR" sz="1800">
                <a:latin typeface="KoPub돋움체 Bold" charset="0"/>
                <a:ea typeface="KoPub돋움체 Bold" charset="0"/>
              </a:rPr>
              <a:t>‘</a:t>
            </a:r>
            <a:r>
              <a:rPr lang="ko-KR" sz="1800">
                <a:latin typeface="KoPub돋움체 Bold" charset="0"/>
                <a:ea typeface="KoPub돋움체 Bold" charset="0"/>
              </a:rPr>
              <a:t>E</a:t>
            </a:r>
            <a:r>
              <a:rPr lang="ko-KR" sz="1800">
                <a:latin typeface="KoPub돋움체 Bold" charset="0"/>
                <a:ea typeface="KoPub돋움체 Bold" charset="0"/>
              </a:rPr>
              <a:t>GG’열</a:t>
            </a:r>
            <a:r>
              <a:rPr lang="ko-KR" sz="1800">
                <a:latin typeface="KoPub돋움체 Bold" charset="0"/>
                <a:ea typeface="KoPub돋움체 Bold" charset="0"/>
              </a:rPr>
              <a:t>을 </a:t>
            </a:r>
            <a:r>
              <a:rPr lang="ko-KR" sz="1800">
                <a:latin typeface="KoPub돋움체 Bold" charset="0"/>
                <a:ea typeface="KoPub돋움체 Bold" charset="0"/>
              </a:rPr>
              <a:t>삭제함으로</a:t>
            </a:r>
            <a:r>
              <a:rPr lang="ko-KR" sz="1800">
                <a:latin typeface="KoPub돋움체 Bold" charset="0"/>
                <a:ea typeface="KoPub돋움체 Bold" charset="0"/>
              </a:rPr>
              <a:t>서 </a:t>
            </a:r>
            <a:r>
              <a:rPr lang="ko-KR" sz="1800">
                <a:latin typeface="KoPub돋움체 Bold" charset="0"/>
                <a:ea typeface="KoPub돋움체 Bold" charset="0"/>
              </a:rPr>
              <a:t>데이터</a:t>
            </a:r>
            <a:r>
              <a:rPr lang="ko-KR" sz="1800">
                <a:latin typeface="KoPub돋움체 Bold" charset="0"/>
                <a:ea typeface="KoPub돋움체 Bold" charset="0"/>
              </a:rPr>
              <a:t>의 </a:t>
            </a:r>
            <a:r>
              <a:rPr lang="ko-KR" sz="1800">
                <a:latin typeface="KoPub돋움체 Bold" charset="0"/>
                <a:ea typeface="KoPub돋움체 Bold" charset="0"/>
              </a:rPr>
              <a:t>오차</a:t>
            </a:r>
            <a:r>
              <a:rPr lang="ko-KR" sz="1800">
                <a:latin typeface="KoPub돋움체 Bold" charset="0"/>
                <a:ea typeface="KoPub돋움체 Bold" charset="0"/>
              </a:rPr>
              <a:t>를 </a:t>
            </a:r>
            <a:r>
              <a:rPr lang="ko-KR" sz="1800">
                <a:latin typeface="KoPub돋움체 Bold" charset="0"/>
                <a:ea typeface="KoPub돋움체 Bold" charset="0"/>
              </a:rPr>
              <a:t>줄</a:t>
            </a:r>
            <a:r>
              <a:rPr lang="ko-KR" sz="1800">
                <a:latin typeface="KoPub돋움체 Bold" charset="0"/>
                <a:ea typeface="KoPub돋움체 Bold" charset="0"/>
              </a:rPr>
              <a:t>임.</a:t>
            </a:r>
            <a:endParaRPr lang="ko-KR" altLang="en-US" sz="1800">
              <a:latin typeface="KoPub돋움체 Bold" charset="0"/>
              <a:ea typeface="KoPub돋움체 Bold" charset="0"/>
            </a:endParaRPr>
          </a:p>
          <a:p>
            <a:pPr marL="0" indent="0" algn="l" hangingPunct="1">
              <a:buFontTx/>
              <a:buNone/>
            </a:pPr>
            <a:endParaRPr lang="ko-KR" altLang="en-US" sz="1800">
              <a:latin typeface="KoPub돋움체 Bold" charset="0"/>
              <a:ea typeface="KoPub돋움체 Bold" charset="0"/>
            </a:endParaRPr>
          </a:p>
          <a:p>
            <a:pPr marL="0" indent="0" algn="l" hangingPunct="1">
              <a:buFontTx/>
              <a:buNone/>
            </a:pPr>
            <a:r>
              <a:rPr sz="1800">
                <a:latin typeface="KoPub돋움체 Bold" charset="0"/>
                <a:ea typeface="KoPub돋움체 Bold" charset="0"/>
              </a:rPr>
              <a:t>간단하면서 자연스러운 ffill방식으로 결측치 보간 및 이상치 처리.</a:t>
            </a:r>
            <a:endParaRPr lang="ko-KR" altLang="en-US" sz="1800">
              <a:latin typeface="KoPub돋움체 Bold" charset="0"/>
              <a:ea typeface="KoPub돋움체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237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통로이미지</Company>
  <DocSecurity>0</DocSecurity>
  <HyperlinksChanged>false</HyperlinksChanged>
  <Lines>0</Lines>
  <LinksUpToDate>false</LinksUpToDate>
  <Pages>17</Pages>
  <Paragraphs>130</Paragraphs>
  <Words>808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디비비전(주)</dc:creator>
  <cp:lastModifiedBy>모찌 타로</cp:lastModifiedBy>
  <dc:title>슬라이드 1</dc:title>
  <cp:version>10.105.277.55893</cp:version>
  <dcterms:modified xsi:type="dcterms:W3CDTF">2025-03-12T05:24:00Z</dcterms:modified>
</cp:coreProperties>
</file>